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3.svg" ContentType="image/svg+xml"/>
  <Override PartName="/ppt/media/image19.svg" ContentType="image/svg+xml"/>
  <Override PartName="/ppt/media/image21.svg" ContentType="image/svg+xml"/>
  <Override PartName="/ppt/media/image23.svg" ContentType="image/svg+xml"/>
  <Override PartName="/ppt/media/image25.svg" ContentType="image/svg+xml"/>
  <Override PartName="/ppt/media/image27.svg" ContentType="image/svg+xml"/>
  <Override PartName="/ppt/media/image31.svg" ContentType="image/svg+xml"/>
  <Override PartName="/ppt/media/image33.svg" ContentType="image/svg+xml"/>
  <Override PartName="/ppt/media/image35.svg" ContentType="image/svg+xml"/>
  <Override PartName="/ppt/media/image37.svg" ContentType="image/svg+xml"/>
  <Override PartName="/ppt/media/image39.svg" ContentType="image/svg+xml"/>
  <Override PartName="/ppt/media/image41.svg" ContentType="image/svg+xml"/>
  <Override PartName="/ppt/media/image43.svg" ContentType="image/svg+xml"/>
  <Override PartName="/ppt/media/image45.svg" ContentType="image/svg+xml"/>
  <Override PartName="/ppt/media/image48.svg" ContentType="image/svg+xml"/>
  <Override PartName="/ppt/media/image50.svg" ContentType="image/svg+xml"/>
  <Override PartName="/ppt/media/image52.svg" ContentType="image/svg+xml"/>
  <Override PartName="/ppt/media/image54.svg" ContentType="image/svg+xml"/>
  <Override PartName="/ppt/media/image56.svg" ContentType="image/svg+xml"/>
  <Override PartName="/ppt/media/image6.svg" ContentType="image/svg+xml"/>
  <Override PartName="/ppt/media/image62.svg" ContentType="image/svg+xml"/>
  <Override PartName="/ppt/media/image64.svg" ContentType="image/svg+xml"/>
  <Override PartName="/ppt/media/image66.svg" ContentType="image/svg+xml"/>
  <Override PartName="/ppt/media/image68.svg" ContentType="image/svg+xml"/>
  <Override PartName="/ppt/media/image73.svg" ContentType="image/svg+xml"/>
  <Override PartName="/ppt/media/image75.svg" ContentType="image/svg+xml"/>
  <Override PartName="/ppt/media/image77.svg" ContentType="image/svg+xml"/>
  <Override PartName="/ppt/media/image8.svg" ContentType="image/svg+xml"/>
  <Override PartName="/ppt/media/image81.svg" ContentType="image/svg+xml"/>
  <Override PartName="/ppt/media/image83.svg" ContentType="image/svg+xml"/>
  <Override PartName="/ppt/media/image85.svg" ContentType="image/svg+xml"/>
  <Override PartName="/ppt/media/image88.svg" ContentType="image/svg+xml"/>
  <Override PartName="/ppt/media/image90.svg" ContentType="image/svg+xml"/>
  <Override PartName="/ppt/media/image92.svg" ContentType="image/svg+xml"/>
  <Override PartName="/ppt/media/image94.svg" ContentType="image/svg+xml"/>
  <Override PartName="/ppt/media/image96.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L="457200"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L="914400"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L="1371600"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L="1828800"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L="2286000"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L="2743200"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L="3200400"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L="3657600"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EFAFB233-063F-42B5-8137-9DF3F51BA10A}">
      <p15:sldGuideLst xmlns:p15="http://schemas.microsoft.com/office/powerpoint/2012/main">
        <p15:guide id="1" orient="horz" pos="160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0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Master" Target="slideMasters/slideMaster2.xml"/><Relationship Id="rId29" Type="http://schemas.openxmlformats.org/officeDocument/2006/relationships/presProps" Target="presProps.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image" Target="../media/image2.png"/><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90204"/>
              <a:buNone/>
              <a:defRPr sz="33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90204"/>
              <a:buChar char="•"/>
              <a:defRPr sz="21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342900" algn="l" rtl="0">
              <a:lnSpc>
                <a:spcPct val="90000"/>
              </a:lnSpc>
              <a:spcBef>
                <a:spcPts val="400"/>
              </a:spcBef>
              <a:spcAft>
                <a:spcPts val="0"/>
              </a:spcAft>
              <a:buClr>
                <a:schemeClr val="dk1"/>
              </a:buClr>
              <a:buSzPts val="1800"/>
              <a:buFont typeface="Arial" panose="020B0604020202090204"/>
              <a:buChar char="•"/>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323850" algn="l" rtl="0">
              <a:lnSpc>
                <a:spcPct val="90000"/>
              </a:lnSpc>
              <a:spcBef>
                <a:spcPts val="400"/>
              </a:spcBef>
              <a:spcAft>
                <a:spcPts val="0"/>
              </a:spcAft>
              <a:buClr>
                <a:schemeClr val="dk1"/>
              </a:buClr>
              <a:buSzPts val="1500"/>
              <a:buFont typeface="Arial" panose="020B0604020202090204"/>
              <a:buChar char="•"/>
              <a:defRPr sz="15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L="0" marR="0" lvl="1"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2pPr>
            <a:lvl3pPr marL="0" marR="0" lvl="2"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3pPr>
            <a:lvl4pPr marL="0" marR="0" lvl="3"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4pPr>
            <a:lvl5pPr marL="0" marR="0" lvl="4"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5pPr>
            <a:lvl6pPr marL="0" marR="0" lvl="5"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6pPr>
            <a:lvl7pPr marL="0" marR="0" lvl="6"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7pPr>
            <a:lvl8pPr marL="0" marR="0" lvl="7"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8pPr>
            <a:lvl9pPr marL="0" marR="0" lvl="8"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zh-CN"/>
            </a:fld>
            <a:endParaRPr lang="zh-CN"/>
          </a:p>
        </p:txBody>
      </p:sp>
      <p:pic>
        <p:nvPicPr>
          <p:cNvPr id="1" name="图片 0" descr="网站logo"/>
          <p:cNvPicPr>
            <a:picLocks noChangeAspect="1"/>
          </p:cNvPicPr>
          <p:nvPr userDrawn="1"/>
        </p:nvPicPr>
        <p:blipFill>
          <a:blip r:embed="rId12"/>
          <a:stretch>
            <a:fillRect/>
          </a:stretch>
        </p:blipFill>
        <p:spPr>
          <a:xfrm>
            <a:off x="10539095" y="504190"/>
            <a:ext cx="876935" cy="894715"/>
          </a:xfrm>
          <a:prstGeom prst="rect">
            <a:avLst/>
          </a:prstGeom>
          <a:effectLst>
            <a:softEdge rad="31750"/>
          </a:effectLst>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pic>
        <p:nvPicPr>
          <p:cNvPr id="1" name="图片 0" descr="网站logo_副本-removebg-preview"/>
          <p:cNvPicPr>
            <a:picLocks noChangeAspect="1"/>
          </p:cNvPicPr>
          <p:nvPr userDrawn="1"/>
        </p:nvPicPr>
        <p:blipFill>
          <a:blip r:embed="rId2">
            <a:alphaModFix amt="20000"/>
          </a:blip>
          <a:stretch>
            <a:fillRect/>
          </a:stretch>
        </p:blipFill>
        <p:spPr>
          <a:xfrm>
            <a:off x="2896870" y="168275"/>
            <a:ext cx="6398895" cy="6520815"/>
          </a:xfrm>
          <a:prstGeom prst="rect">
            <a:avLst/>
          </a:prstGeom>
        </p:spPr>
      </p:pic>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12.xml"/><Relationship Id="rId7" Type="http://schemas.openxmlformats.org/officeDocument/2006/relationships/image" Target="../media/image46.jpe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s>
</file>

<file path=ppt/slides/_rels/slide11.xml.rels><?xml version="1.0" encoding="UTF-8" standalone="yes"?>
<Relationships xmlns="http://schemas.openxmlformats.org/package/2006/relationships"><Relationship Id="rId9" Type="http://schemas.openxmlformats.org/officeDocument/2006/relationships/image" Target="../media/image55.png"/><Relationship Id="rId8" Type="http://schemas.openxmlformats.org/officeDocument/2006/relationships/image" Target="../media/image54.svg"/><Relationship Id="rId7" Type="http://schemas.openxmlformats.org/officeDocument/2006/relationships/image" Target="../media/image53.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 Id="rId3" Type="http://schemas.openxmlformats.org/officeDocument/2006/relationships/image" Target="../media/image49.png"/><Relationship Id="rId2" Type="http://schemas.openxmlformats.org/officeDocument/2006/relationships/image" Target="../media/image48.svg"/><Relationship Id="rId12" Type="http://schemas.openxmlformats.org/officeDocument/2006/relationships/notesSlide" Target="../notesSlides/notesSlide11.xml"/><Relationship Id="rId11" Type="http://schemas.openxmlformats.org/officeDocument/2006/relationships/slideLayout" Target="../slideLayouts/slideLayout12.xml"/><Relationship Id="rId10" Type="http://schemas.openxmlformats.org/officeDocument/2006/relationships/image" Target="../media/image56.svg"/><Relationship Id="rId1" Type="http://schemas.openxmlformats.org/officeDocument/2006/relationships/image" Target="../media/image47.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9" Type="http://schemas.openxmlformats.org/officeDocument/2006/relationships/tags" Target="../tags/tag21.xml"/><Relationship Id="rId8" Type="http://schemas.openxmlformats.org/officeDocument/2006/relationships/tags" Target="../tags/tag20.xml"/><Relationship Id="rId7" Type="http://schemas.openxmlformats.org/officeDocument/2006/relationships/tags" Target="../tags/tag19.xml"/><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1" Type="http://schemas.openxmlformats.org/officeDocument/2006/relationships/notesSlide" Target="../notesSlides/notesSlide13.xml"/><Relationship Id="rId10" Type="http://schemas.openxmlformats.org/officeDocument/2006/relationships/slideLayout" Target="../slideLayouts/slideLayout1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image" Target="../media/image57.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12.xml"/><Relationship Id="rId2" Type="http://schemas.openxmlformats.org/officeDocument/2006/relationships/image" Target="../media/image59.png"/><Relationship Id="rId1" Type="http://schemas.openxmlformats.org/officeDocument/2006/relationships/image" Target="../media/image5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2.xml"/><Relationship Id="rId1" Type="http://schemas.openxmlformats.org/officeDocument/2006/relationships/image" Target="../media/image6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9" Type="http://schemas.openxmlformats.org/officeDocument/2006/relationships/image" Target="../media/image69.jpeg"/><Relationship Id="rId8" Type="http://schemas.openxmlformats.org/officeDocument/2006/relationships/image" Target="../media/image68.svg"/><Relationship Id="rId7" Type="http://schemas.openxmlformats.org/officeDocument/2006/relationships/image" Target="../media/image67.png"/><Relationship Id="rId6" Type="http://schemas.openxmlformats.org/officeDocument/2006/relationships/image" Target="../media/image66.svg"/><Relationship Id="rId5" Type="http://schemas.openxmlformats.org/officeDocument/2006/relationships/image" Target="../media/image65.png"/><Relationship Id="rId4" Type="http://schemas.openxmlformats.org/officeDocument/2006/relationships/image" Target="../media/image64.svg"/><Relationship Id="rId3" Type="http://schemas.openxmlformats.org/officeDocument/2006/relationships/image" Target="../media/image63.png"/><Relationship Id="rId2" Type="http://schemas.openxmlformats.org/officeDocument/2006/relationships/image" Target="../media/image62.svg"/><Relationship Id="rId13" Type="http://schemas.openxmlformats.org/officeDocument/2006/relationships/notesSlide" Target="../notesSlides/notesSlide18.xml"/><Relationship Id="rId12" Type="http://schemas.openxmlformats.org/officeDocument/2006/relationships/slideLayout" Target="../slideLayouts/slideLayout12.xml"/><Relationship Id="rId11" Type="http://schemas.openxmlformats.org/officeDocument/2006/relationships/image" Target="../media/image71.jpeg"/><Relationship Id="rId10" Type="http://schemas.openxmlformats.org/officeDocument/2006/relationships/image" Target="../media/image70.jpeg"/><Relationship Id="rId1" Type="http://schemas.openxmlformats.org/officeDocument/2006/relationships/image" Target="../media/image61.png"/></Relationships>
</file>

<file path=ppt/slides/_rels/slide19.xml.rels><?xml version="1.0" encoding="UTF-8" standalone="yes"?>
<Relationships xmlns="http://schemas.openxmlformats.org/package/2006/relationships"><Relationship Id="rId9" Type="http://schemas.openxmlformats.org/officeDocument/2006/relationships/image" Target="../media/image78.jpeg"/><Relationship Id="rId8" Type="http://schemas.openxmlformats.org/officeDocument/2006/relationships/image" Target="../media/image77.svg"/><Relationship Id="rId7" Type="http://schemas.openxmlformats.org/officeDocument/2006/relationships/image" Target="../media/image76.png"/><Relationship Id="rId6" Type="http://schemas.openxmlformats.org/officeDocument/2006/relationships/image" Target="../media/image75.svg"/><Relationship Id="rId5" Type="http://schemas.openxmlformats.org/officeDocument/2006/relationships/image" Target="../media/image74.png"/><Relationship Id="rId4" Type="http://schemas.openxmlformats.org/officeDocument/2006/relationships/image" Target="../media/image62.svg"/><Relationship Id="rId3" Type="http://schemas.openxmlformats.org/officeDocument/2006/relationships/image" Target="../media/image61.png"/><Relationship Id="rId2" Type="http://schemas.openxmlformats.org/officeDocument/2006/relationships/image" Target="../media/image73.svg"/><Relationship Id="rId11" Type="http://schemas.openxmlformats.org/officeDocument/2006/relationships/notesSlide" Target="../notesSlides/notesSlide19.xml"/><Relationship Id="rId10" Type="http://schemas.openxmlformats.org/officeDocument/2006/relationships/slideLayout" Target="../slideLayouts/slideLayout12.xml"/><Relationship Id="rId1" Type="http://schemas.openxmlformats.org/officeDocument/2006/relationships/image" Target="../media/image72.pn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12.xml"/><Relationship Id="rId2" Type="http://schemas.openxmlformats.org/officeDocument/2006/relationships/slide" Target="slide3.xml"/><Relationship Id="rId1" Type="http://schemas.openxmlformats.org/officeDocument/2006/relationships/image" Target="../media/image4.jpeg"/></Relationships>
</file>

<file path=ppt/slides/_rels/slide20.xml.rels><?xml version="1.0" encoding="UTF-8" standalone="yes"?>
<Relationships xmlns="http://schemas.openxmlformats.org/package/2006/relationships"><Relationship Id="rId9" Type="http://schemas.openxmlformats.org/officeDocument/2006/relationships/notesSlide" Target="../notesSlides/notesSlide20.xml"/><Relationship Id="rId8" Type="http://schemas.openxmlformats.org/officeDocument/2006/relationships/slideLayout" Target="../slideLayouts/slideLayout12.xml"/><Relationship Id="rId7" Type="http://schemas.openxmlformats.org/officeDocument/2006/relationships/image" Target="../media/image85.svg"/><Relationship Id="rId6" Type="http://schemas.openxmlformats.org/officeDocument/2006/relationships/image" Target="../media/image84.png"/><Relationship Id="rId5" Type="http://schemas.openxmlformats.org/officeDocument/2006/relationships/image" Target="../media/image83.svg"/><Relationship Id="rId4" Type="http://schemas.openxmlformats.org/officeDocument/2006/relationships/image" Target="../media/image82.png"/><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image" Target="../media/image79.jpeg"/></Relationships>
</file>

<file path=ppt/slides/_rels/slide21.xml.rels><?xml version="1.0" encoding="UTF-8" standalone="yes"?>
<Relationships xmlns="http://schemas.openxmlformats.org/package/2006/relationships"><Relationship Id="rId9" Type="http://schemas.openxmlformats.org/officeDocument/2006/relationships/notesSlide" Target="../notesSlides/notesSlide21.xml"/><Relationship Id="rId8" Type="http://schemas.openxmlformats.org/officeDocument/2006/relationships/slideLayout" Target="../slideLayouts/slideLayout12.xml"/><Relationship Id="rId7" Type="http://schemas.openxmlformats.org/officeDocument/2006/relationships/image" Target="../media/image92.svg"/><Relationship Id="rId6" Type="http://schemas.openxmlformats.org/officeDocument/2006/relationships/image" Target="../media/image91.png"/><Relationship Id="rId5" Type="http://schemas.openxmlformats.org/officeDocument/2006/relationships/image" Target="../media/image90.svg"/><Relationship Id="rId4" Type="http://schemas.openxmlformats.org/officeDocument/2006/relationships/image" Target="../media/image89.png"/><Relationship Id="rId3" Type="http://schemas.openxmlformats.org/officeDocument/2006/relationships/image" Target="../media/image88.svg"/><Relationship Id="rId2" Type="http://schemas.openxmlformats.org/officeDocument/2006/relationships/image" Target="../media/image87.png"/><Relationship Id="rId1" Type="http://schemas.openxmlformats.org/officeDocument/2006/relationships/image" Target="../media/image86.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7" Type="http://schemas.openxmlformats.org/officeDocument/2006/relationships/slideLayout" Target="../slideLayouts/slideLayout12.xml"/><Relationship Id="rId6" Type="http://schemas.openxmlformats.org/officeDocument/2006/relationships/image" Target="../media/image97.png"/><Relationship Id="rId5" Type="http://schemas.openxmlformats.org/officeDocument/2006/relationships/image" Target="../media/image96.svg"/><Relationship Id="rId4" Type="http://schemas.openxmlformats.org/officeDocument/2006/relationships/image" Target="../media/image95.png"/><Relationship Id="rId3" Type="http://schemas.openxmlformats.org/officeDocument/2006/relationships/image" Target="../media/image94.svg"/><Relationship Id="rId2" Type="http://schemas.openxmlformats.org/officeDocument/2006/relationships/image" Target="../media/image93.png"/><Relationship Id="rId1"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image" Target="../media/image98.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image" Target="../media/image8.svg"/><Relationship Id="rId6" Type="http://schemas.openxmlformats.org/officeDocument/2006/relationships/image" Target="../media/image7.png"/><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0" Type="http://schemas.openxmlformats.org/officeDocument/2006/relationships/notesSlide" Target="../notesSlides/notesSlide4.xml"/><Relationship Id="rId2" Type="http://schemas.openxmlformats.org/officeDocument/2006/relationships/image" Target="../media/image6.svg"/><Relationship Id="rId19" Type="http://schemas.openxmlformats.org/officeDocument/2006/relationships/slideLayout" Target="../slideLayouts/slideLayout12.xml"/><Relationship Id="rId18" Type="http://schemas.openxmlformats.org/officeDocument/2006/relationships/tags" Target="../tags/tag12.xml"/><Relationship Id="rId17" Type="http://schemas.openxmlformats.org/officeDocument/2006/relationships/tags" Target="../tags/tag11.xml"/><Relationship Id="rId16" Type="http://schemas.openxmlformats.org/officeDocument/2006/relationships/tags" Target="../tags/tag10.xml"/><Relationship Id="rId15" Type="http://schemas.openxmlformats.org/officeDocument/2006/relationships/image" Target="../media/image10.svg"/><Relationship Id="rId14" Type="http://schemas.openxmlformats.org/officeDocument/2006/relationships/image" Target="../media/image9.png"/><Relationship Id="rId13" Type="http://schemas.openxmlformats.org/officeDocument/2006/relationships/tags" Target="../tags/tag9.xml"/><Relationship Id="rId12" Type="http://schemas.openxmlformats.org/officeDocument/2006/relationships/tags" Target="../tags/tag8.xml"/><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7.png"/><Relationship Id="rId7" Type="http://schemas.openxmlformats.org/officeDocument/2006/relationships/image" Target="../media/image16.jpeg"/><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svg"/><Relationship Id="rId3" Type="http://schemas.openxmlformats.org/officeDocument/2006/relationships/image" Target="../media/image12.png"/><Relationship Id="rId2" Type="http://schemas.openxmlformats.org/officeDocument/2006/relationships/image" Target="../media/image8.svg"/><Relationship Id="rId10" Type="http://schemas.openxmlformats.org/officeDocument/2006/relationships/notesSlide" Target="../notesSlides/notesSlide5.xml"/><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9" Type="http://schemas.openxmlformats.org/officeDocument/2006/relationships/image" Target="../media/image26.png"/><Relationship Id="rId8" Type="http://schemas.openxmlformats.org/officeDocument/2006/relationships/image" Target="../media/image25.svg"/><Relationship Id="rId7" Type="http://schemas.openxmlformats.org/officeDocument/2006/relationships/image" Target="../media/image24.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 Id="rId3" Type="http://schemas.openxmlformats.org/officeDocument/2006/relationships/image" Target="../media/image20.png"/><Relationship Id="rId2" Type="http://schemas.openxmlformats.org/officeDocument/2006/relationships/image" Target="../media/image19.svg"/><Relationship Id="rId12" Type="http://schemas.openxmlformats.org/officeDocument/2006/relationships/notesSlide" Target="../notesSlides/notesSlide7.xml"/><Relationship Id="rId11" Type="http://schemas.openxmlformats.org/officeDocument/2006/relationships/slideLayout" Target="../slideLayouts/slideLayout12.xml"/><Relationship Id="rId10" Type="http://schemas.openxmlformats.org/officeDocument/2006/relationships/image" Target="../media/image27.svg"/><Relationship Id="rId1" Type="http://schemas.openxmlformats.org/officeDocument/2006/relationships/image" Target="../media/image18.png"/></Relationships>
</file>

<file path=ppt/slides/_rels/slide8.xml.rels><?xml version="1.0" encoding="UTF-8" standalone="yes"?>
<Relationships xmlns="http://schemas.openxmlformats.org/package/2006/relationships"><Relationship Id="rId9" Type="http://schemas.openxmlformats.org/officeDocument/2006/relationships/notesSlide" Target="../notesSlides/notesSlide8.xml"/><Relationship Id="rId8" Type="http://schemas.openxmlformats.org/officeDocument/2006/relationships/slideLayout" Target="../slideLayouts/slideLayout12.xml"/><Relationship Id="rId7" Type="http://schemas.openxmlformats.org/officeDocument/2006/relationships/image" Target="../media/image33.svg"/><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3" Type="http://schemas.openxmlformats.org/officeDocument/2006/relationships/image" Target="../media/image27.svg"/><Relationship Id="rId2" Type="http://schemas.openxmlformats.org/officeDocument/2006/relationships/image" Target="../media/image29.png"/><Relationship Id="rId1" Type="http://schemas.openxmlformats.org/officeDocument/2006/relationships/image" Target="../media/image28.png"/></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9.xml"/><Relationship Id="rId8" Type="http://schemas.openxmlformats.org/officeDocument/2006/relationships/slideLayout" Target="../slideLayouts/slideLayout12.xml"/><Relationship Id="rId7" Type="http://schemas.openxmlformats.org/officeDocument/2006/relationships/slide" Target="slide15.xml"/><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 Id="rId3" Type="http://schemas.openxmlformats.org/officeDocument/2006/relationships/image" Target="../media/image36.png"/><Relationship Id="rId2" Type="http://schemas.openxmlformats.org/officeDocument/2006/relationships/image" Target="../media/image35.svg"/><Relationship Id="rId1"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2540000"/>
            <a:ext cx="1016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6000" b="1" i="0" u="none" strike="noStrike">
                <a:solidFill>
                  <a:srgbClr val="FFFFFF"/>
                </a:solidFill>
                <a:latin typeface="Poppins"/>
                <a:ea typeface="Poppins"/>
                <a:cs typeface="Poppins"/>
                <a:sym typeface="Poppins"/>
              </a:rPr>
              <a:t>BIBOO</a:t>
            </a:r>
            <a:endParaRPr lang="en-US" sz="1100"/>
          </a:p>
        </p:txBody>
      </p:sp>
      <p:sp>
        <p:nvSpPr>
          <p:cNvPr id="4" name="AutoShape 4"/>
          <p:cNvSpPr/>
          <p:nvPr/>
        </p:nvSpPr>
        <p:spPr>
          <a:xfrm>
            <a:off x="1016000" y="3937000"/>
            <a:ext cx="10160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1016000" y="4318000"/>
            <a:ext cx="1016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400" b="1" i="0" u="none" strike="noStrike">
                <a:solidFill>
                  <a:srgbClr val="FFFFFF">
                    <a:alpha val="94902"/>
                  </a:srgbClr>
                </a:solidFill>
                <a:latin typeface="Poppins"/>
                <a:ea typeface="Poppins"/>
                <a:cs typeface="Poppins"/>
                <a:sym typeface="Poppins"/>
              </a:rPr>
              <a:t>POWER YOUR OUTDOOR LIFE</a:t>
            </a:r>
            <a:endParaRPr lang="en-US" sz="1100"/>
          </a:p>
        </p:txBody>
      </p:sp>
      <p:sp>
        <p:nvSpPr>
          <p:cNvPr id="6" name="AutoShape 6"/>
          <p:cNvSpPr/>
          <p:nvPr/>
        </p:nvSpPr>
        <p:spPr>
          <a:xfrm>
            <a:off x="1016000" y="5080000"/>
            <a:ext cx="1016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0" i="0" u="none" strike="noStrike">
                <a:solidFill>
                  <a:srgbClr val="FFFFFF">
                    <a:alpha val="85098"/>
                  </a:srgbClr>
                </a:solidFill>
                <a:latin typeface="Poppins"/>
                <a:ea typeface="Poppins"/>
                <a:cs typeface="Poppins"/>
                <a:sym typeface="Poppins"/>
              </a:rPr>
              <a:t>Portable Power Stations  |  Solar Generators  |  Energy Solutions</a:t>
            </a:r>
            <a:endParaRPr lang="en-US" sz="1100"/>
          </a:p>
        </p:txBody>
      </p:sp>
      <p:sp>
        <p:nvSpPr>
          <p:cNvPr id="7" name="AutoShape 5"/>
          <p:cNvSpPr/>
          <p:nvPr/>
        </p:nvSpPr>
        <p:spPr>
          <a:xfrm>
            <a:off x="1016000" y="3429000"/>
            <a:ext cx="1016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000">
                <a:solidFill>
                  <a:schemeClr val="bg1"/>
                </a:solidFill>
              </a:rPr>
              <a:t>Shenzhen Biboo New Energy Technology Co., Ltd.</a:t>
            </a:r>
            <a:endParaRPr lang="en-US" altLang="zh-CN" sz="200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MPPT Solar Charging: </a:t>
            </a:r>
            <a:endParaRPr lang="en-US" altLang="zh-CN" sz="3200" b="1">
              <a:latin typeface="Arial" panose="020B0604020202090204" pitchFamily="34" charset="0"/>
              <a:cs typeface="Arial" panose="020B0604020202090204" pitchFamily="34" charset="0"/>
            </a:endParaRPr>
          </a:p>
          <a:p>
            <a:pPr marL="0" indent="0" algn="l">
              <a:lnSpc>
                <a:spcPct val="125000"/>
              </a:lnSpc>
              <a:defRPr/>
            </a:pPr>
            <a:r>
              <a:rPr lang="en-US" altLang="zh-CN" sz="3200" b="1">
                <a:latin typeface="Arial" panose="020B0604020202090204" pitchFamily="34" charset="0"/>
                <a:cs typeface="Arial" panose="020B0604020202090204" pitchFamily="34" charset="0"/>
              </a:rPr>
              <a:t>Efficiently Embracing Green Energy</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469390"/>
            <a:ext cx="7620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905000"/>
            <a:ext cx="5588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Power station incorporate a high-efficiency MPPT (Maximum Power Point Tracking) solar charge controller. Compared to ordinary PWM controllers, MPPT technology can track the maximum power point of the solar panel in real time under different light intensities and temperatures, improving solar charging efficiency by up to 30%, ensuring that every ray of sunlight is converted into usable clean electricity.</a:t>
            </a:r>
            <a:endParaRPr lang="en-US" altLang="zh-CN" sz="1600"/>
          </a:p>
        </p:txBody>
      </p:sp>
      <p:sp>
        <p:nvSpPr>
          <p:cNvPr id="5" name="AutoShape 5"/>
          <p:cNvSpPr/>
          <p:nvPr/>
        </p:nvSpPr>
        <p:spPr>
          <a:xfrm>
            <a:off x="762000" y="3810000"/>
            <a:ext cx="5588000" cy="1079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3810000"/>
            <a:ext cx="50800" cy="1079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4000500"/>
            <a:ext cx="406400" cy="406400"/>
          </a:xfrm>
          <a:prstGeom prst="rect">
            <a:avLst/>
          </a:prstGeom>
        </p:spPr>
      </p:pic>
      <p:sp>
        <p:nvSpPr>
          <p:cNvPr id="8" name="AutoShape 8"/>
          <p:cNvSpPr/>
          <p:nvPr/>
        </p:nvSpPr>
        <p:spPr>
          <a:xfrm>
            <a:off x="1651000" y="3911600"/>
            <a:ext cx="4445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Faster charging speed</a:t>
            </a:r>
            <a:endParaRPr lang="en-US" altLang="zh-CN" sz="1600"/>
          </a:p>
          <a:p>
            <a:pPr marL="0" indent="0" algn="l">
              <a:lnSpc>
                <a:spcPct val="108000"/>
              </a:lnSpc>
            </a:pPr>
            <a:r>
              <a:rPr lang="en-US" altLang="zh-CN" sz="1300" b="0" i="0" u="none" strike="noStrike">
                <a:solidFill>
                  <a:srgbClr val="4B5563"/>
                </a:solidFill>
                <a:latin typeface="+mn-lt"/>
                <a:ea typeface="Noto Sans SC"/>
                <a:cs typeface="+mn-lt"/>
                <a:sym typeface="Noto Sans SC"/>
              </a:rPr>
              <a:t>Under the same lighting conditions, the system can absorb more solar energy, significantly shorten charging time, and make energy replenishment more efficient.</a:t>
            </a:r>
            <a:endParaRPr lang="en-US" altLang="zh-CN" sz="1300" b="0" i="0" u="none" strike="noStrike">
              <a:solidFill>
                <a:srgbClr val="4B5563"/>
              </a:solidFill>
              <a:latin typeface="+mn-lt"/>
              <a:ea typeface="Noto Sans SC"/>
              <a:cs typeface="+mn-lt"/>
              <a:sym typeface="Noto Sans SC"/>
            </a:endParaRPr>
          </a:p>
        </p:txBody>
      </p:sp>
      <p:sp>
        <p:nvSpPr>
          <p:cNvPr id="9" name="AutoShape 9"/>
          <p:cNvSpPr/>
          <p:nvPr/>
        </p:nvSpPr>
        <p:spPr>
          <a:xfrm>
            <a:off x="762000" y="5080000"/>
            <a:ext cx="2730500" cy="1397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762000" y="5080000"/>
            <a:ext cx="50800" cy="1397000"/>
          </a:xfrm>
          <a:prstGeom prst="roundRect">
            <a:avLst>
              <a:gd name="adj" fmla="val 0"/>
            </a:avLst>
          </a:prstGeom>
          <a:solidFill>
            <a:srgbClr val="00704A">
              <a:alpha val="7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5232400"/>
            <a:ext cx="355600" cy="355600"/>
          </a:xfrm>
          <a:prstGeom prst="rect">
            <a:avLst/>
          </a:prstGeom>
        </p:spPr>
      </p:pic>
      <p:sp>
        <p:nvSpPr>
          <p:cNvPr id="12" name="AutoShape 12"/>
          <p:cNvSpPr/>
          <p:nvPr/>
        </p:nvSpPr>
        <p:spPr>
          <a:xfrm>
            <a:off x="1460500" y="5207000"/>
            <a:ext cx="203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Wider adaptability</a:t>
            </a:r>
            <a:endParaRPr lang="en-US" altLang="zh-CN" sz="1600"/>
          </a:p>
          <a:p>
            <a:pPr marL="0" indent="0" algn="l">
              <a:lnSpc>
                <a:spcPct val="108000"/>
              </a:lnSpc>
            </a:pPr>
            <a:r>
              <a:rPr lang="en-US" altLang="zh-CN" sz="1300" b="0" i="0" u="none" strike="noStrike">
                <a:solidFill>
                  <a:srgbClr val="4B5563"/>
                </a:solidFill>
                <a:latin typeface="+mn-lt"/>
                <a:ea typeface="Noto Sans SC"/>
                <a:cs typeface="+mn-lt"/>
                <a:sym typeface="Noto Sans SC"/>
              </a:rPr>
              <a:t>It can effectively capture solar energy even in low-light conditions such as early morning, evening, or cloudy weather.</a:t>
            </a:r>
            <a:endParaRPr lang="en-US" altLang="zh-CN" sz="1300" b="0" i="0" u="none" strike="noStrike">
              <a:solidFill>
                <a:srgbClr val="4B5563"/>
              </a:solidFill>
              <a:latin typeface="+mn-lt"/>
              <a:ea typeface="Noto Sans SC"/>
              <a:cs typeface="+mn-lt"/>
              <a:sym typeface="Noto Sans SC"/>
            </a:endParaRPr>
          </a:p>
        </p:txBody>
      </p:sp>
      <p:sp>
        <p:nvSpPr>
          <p:cNvPr id="13" name="AutoShape 13"/>
          <p:cNvSpPr/>
          <p:nvPr/>
        </p:nvSpPr>
        <p:spPr>
          <a:xfrm>
            <a:off x="3683000" y="5080000"/>
            <a:ext cx="2730500" cy="1397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3683000" y="5080000"/>
            <a:ext cx="50800" cy="1397000"/>
          </a:xfrm>
          <a:prstGeom prst="roundRect">
            <a:avLst>
              <a:gd name="adj" fmla="val 0"/>
            </a:avLst>
          </a:prstGeom>
          <a:solidFill>
            <a:srgbClr val="00704A">
              <a:alpha val="7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73500" y="5232400"/>
            <a:ext cx="355600" cy="355600"/>
          </a:xfrm>
          <a:prstGeom prst="rect">
            <a:avLst/>
          </a:prstGeom>
        </p:spPr>
      </p:pic>
      <p:sp>
        <p:nvSpPr>
          <p:cNvPr id="16" name="AutoShape 16"/>
          <p:cNvSpPr/>
          <p:nvPr/>
        </p:nvSpPr>
        <p:spPr>
          <a:xfrm>
            <a:off x="4318000" y="5207000"/>
            <a:ext cx="203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Matching system</a:t>
            </a:r>
            <a:endParaRPr lang="en-US" altLang="zh-CN" sz="1600"/>
          </a:p>
          <a:p>
            <a:pPr marL="0" indent="0" algn="l">
              <a:lnSpc>
                <a:spcPct val="108000"/>
              </a:lnSpc>
            </a:pPr>
            <a:r>
              <a:rPr lang="en-US" altLang="zh-CN" sz="1300" b="0" i="0" u="none" strike="noStrike">
                <a:solidFill>
                  <a:srgbClr val="4B5563"/>
                </a:solidFill>
                <a:latin typeface="+mn-lt"/>
                <a:ea typeface="Noto Sans SC"/>
                <a:cs typeface="+mn-lt"/>
                <a:sym typeface="Noto Sans SC"/>
              </a:rPr>
              <a:t>It is compatible with most solar panels of different specifications on the market.</a:t>
            </a:r>
            <a:endParaRPr lang="en-US" altLang="zh-CN" sz="1300" b="0" i="0" u="none" strike="noStrike">
              <a:solidFill>
                <a:srgbClr val="4B5563"/>
              </a:solidFill>
              <a:latin typeface="+mn-lt"/>
              <a:ea typeface="Noto Sans SC"/>
              <a:cs typeface="+mn-lt"/>
              <a:sym typeface="Noto Sans SC"/>
            </a:endParaRPr>
          </a:p>
        </p:txBody>
      </p:sp>
      <p:pic>
        <p:nvPicPr>
          <p:cNvPr id="17" name="Picture 17"/>
          <p:cNvPicPr>
            <a:picLocks noChangeAspect="1"/>
          </p:cNvPicPr>
          <p:nvPr/>
        </p:nvPicPr>
        <p:blipFill>
          <a:blip r:embed="rId7"/>
          <a:srcRect t="8823" b="8823"/>
          <a:stretch>
            <a:fillRect/>
          </a:stretch>
        </p:blipFill>
        <p:spPr>
          <a:xfrm>
            <a:off x="7112000" y="2159000"/>
            <a:ext cx="4318000" cy="3556000"/>
          </a:xfrm>
          <a:prstGeom prst="roundRect">
            <a:avLst/>
          </a:prstGeom>
          <a:noFill/>
          <a:ln w="25400" cap="flat" cmpd="sng">
            <a:noFill/>
            <a:prstDash val="solid"/>
            <a:round/>
          </a:ln>
        </p:spPr>
      </p:pic>
      <p:sp>
        <p:nvSpPr>
          <p:cNvPr id="18" name="AutoShape 18"/>
          <p:cNvSpPr/>
          <p:nvPr/>
        </p:nvSpPr>
        <p:spPr>
          <a:xfrm>
            <a:off x="7112000" y="5842000"/>
            <a:ext cx="431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solidFill>
                  <a:schemeClr val="accent6">
                    <a:lumMod val="50000"/>
                  </a:schemeClr>
                </a:solidFill>
              </a:rPr>
              <a:t>High-efficiency portable solar panels designed specifically for outdoor use, compatible with MPPT controllers, bring green energy to your doorstep.</a:t>
            </a:r>
            <a:endParaRPr lang="en-US" altLang="zh-CN">
              <a:solidFill>
                <a:schemeClr val="accent6">
                  <a:lumMod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Pure Sine Wave Output: </a:t>
            </a:r>
            <a:endParaRPr lang="en-US" altLang="zh-CN" sz="3200" b="1">
              <a:latin typeface="Arial" panose="020B0604020202090204" pitchFamily="34" charset="0"/>
              <a:cs typeface="Arial" panose="020B0604020202090204" pitchFamily="34" charset="0"/>
            </a:endParaRPr>
          </a:p>
          <a:p>
            <a:pPr marL="0" indent="0" algn="l">
              <a:lnSpc>
                <a:spcPct val="125000"/>
              </a:lnSpc>
              <a:defRPr/>
            </a:pPr>
            <a:r>
              <a:rPr lang="en-US" altLang="zh-CN" sz="3200" b="1">
                <a:latin typeface="Arial" panose="020B0604020202090204" pitchFamily="34" charset="0"/>
                <a:cs typeface="Arial" panose="020B0604020202090204" pitchFamily="34" charset="0"/>
              </a:rPr>
              <a:t>Protecting Your Precision Equipment</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651000"/>
            <a:ext cx="5715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500"/>
              <a:t>BIBOO power station output a </a:t>
            </a:r>
            <a:r>
              <a:rPr lang="en-US" altLang="zh-CN" sz="1500">
                <a:solidFill>
                  <a:schemeClr val="accent6">
                    <a:lumMod val="50000"/>
                  </a:schemeClr>
                </a:solidFill>
                <a:latin typeface="Arial" panose="020B0604020202090204" pitchFamily="34" charset="0"/>
                <a:cs typeface="Arial" panose="020B0604020202090204" pitchFamily="34" charset="0"/>
              </a:rPr>
              <a:t>pure sine wave</a:t>
            </a:r>
            <a:r>
              <a:rPr lang="en-US" altLang="zh-CN" sz="1500"/>
              <a:t>, with a waveform identical to that of household AC power. This means it can safely and stably drive various precision electrical appliances, such as laptops, projectors, cameras, and stereos, avoiding equipment damage, noise, or performance degradation caused by impure waveforms.</a:t>
            </a:r>
            <a:endParaRPr lang="en-US" altLang="zh-CN" sz="1500"/>
          </a:p>
        </p:txBody>
      </p:sp>
      <p:sp>
        <p:nvSpPr>
          <p:cNvPr id="4" name="AutoShape 4"/>
          <p:cNvSpPr/>
          <p:nvPr/>
        </p:nvSpPr>
        <p:spPr>
          <a:xfrm>
            <a:off x="762000" y="3556000"/>
            <a:ext cx="1841500" cy="2159000"/>
          </a:xfrm>
          <a:prstGeom prst="roundRect">
            <a:avLst>
              <a:gd name="adj" fmla="val 0"/>
            </a:avLst>
          </a:prstGeom>
          <a:solidFill>
            <a:srgbClr val="00704A">
              <a:alpha val="8000"/>
            </a:srgbClr>
          </a:solidFill>
          <a:ln w="25400" cap="flat" cmpd="sng">
            <a:no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3746500"/>
            <a:ext cx="406400" cy="406400"/>
          </a:xfrm>
          <a:prstGeom prst="rect">
            <a:avLst/>
          </a:prstGeom>
        </p:spPr>
      </p:pic>
      <p:sp>
        <p:nvSpPr>
          <p:cNvPr id="6" name="AutoShape 6"/>
          <p:cNvSpPr/>
          <p:nvPr/>
        </p:nvSpPr>
        <p:spPr>
          <a:xfrm>
            <a:off x="952500" y="4318000"/>
            <a:ext cx="1460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solidFill>
                  <a:schemeClr val="accent6">
                    <a:lumMod val="50000"/>
                  </a:schemeClr>
                </a:solidFill>
              </a:rPr>
              <a:t>Highly Compatible</a:t>
            </a:r>
            <a:endParaRPr lang="en-US" altLang="zh-CN">
              <a:solidFill>
                <a:schemeClr val="accent6">
                  <a:lumMod val="50000"/>
                </a:schemeClr>
              </a:solidFill>
            </a:endParaRPr>
          </a:p>
          <a:p>
            <a:pPr marL="0" indent="0" algn="l">
              <a:lnSpc>
                <a:spcPct val="117000"/>
              </a:lnSpc>
            </a:pPr>
            <a:r>
              <a:rPr lang="en-US" altLang="zh-CN" sz="1200" b="0" i="0" u="none" strike="noStrike">
                <a:solidFill>
                  <a:srgbClr val="4B5563"/>
                </a:solidFill>
                <a:latin typeface="+mn-lt"/>
                <a:ea typeface="Noto Sans SC"/>
                <a:cs typeface="+mn-lt"/>
                <a:sym typeface="Noto Sans SC"/>
              </a:rPr>
              <a:t>Perfectly compatible with laptops, cameras, projectors, and nearly all types of electrical devices. Just plug and play.</a:t>
            </a:r>
            <a:endParaRPr lang="en-US" altLang="zh-CN" sz="1200" b="0" i="0" u="none" strike="noStrike">
              <a:solidFill>
                <a:srgbClr val="4B5563"/>
              </a:solidFill>
              <a:latin typeface="+mn-lt"/>
              <a:ea typeface="Noto Sans SC"/>
              <a:cs typeface="+mn-lt"/>
              <a:sym typeface="Noto Sans SC"/>
            </a:endParaRPr>
          </a:p>
        </p:txBody>
      </p:sp>
      <p:sp>
        <p:nvSpPr>
          <p:cNvPr id="7" name="AutoShape 7"/>
          <p:cNvSpPr/>
          <p:nvPr/>
        </p:nvSpPr>
        <p:spPr>
          <a:xfrm>
            <a:off x="2794000" y="3556000"/>
            <a:ext cx="1841500" cy="2159000"/>
          </a:xfrm>
          <a:prstGeom prst="roundRect">
            <a:avLst>
              <a:gd name="adj" fmla="val 0"/>
            </a:avLst>
          </a:prstGeom>
          <a:solidFill>
            <a:srgbClr val="00704A">
              <a:alpha val="8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84500" y="3746500"/>
            <a:ext cx="406400" cy="406400"/>
          </a:xfrm>
          <a:prstGeom prst="rect">
            <a:avLst/>
          </a:prstGeom>
        </p:spPr>
      </p:pic>
      <p:sp>
        <p:nvSpPr>
          <p:cNvPr id="9" name="AutoShape 9"/>
          <p:cNvSpPr/>
          <p:nvPr/>
        </p:nvSpPr>
        <p:spPr>
          <a:xfrm>
            <a:off x="2984500" y="4318000"/>
            <a:ext cx="1460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a:solidFill>
                  <a:schemeClr val="accent6">
                    <a:lumMod val="50000"/>
                  </a:schemeClr>
                </a:solidFill>
              </a:rPr>
              <a:t>Runs Stably</a:t>
            </a:r>
            <a:endParaRPr lang="en-US" altLang="zh-CN" sz="1400">
              <a:solidFill>
                <a:schemeClr val="accent6">
                  <a:lumMod val="50000"/>
                </a:schemeClr>
              </a:solidFill>
            </a:endParaRPr>
          </a:p>
          <a:p>
            <a:pPr marL="0" indent="0" algn="l">
              <a:lnSpc>
                <a:spcPct val="117000"/>
              </a:lnSpc>
            </a:pPr>
            <a:r>
              <a:rPr lang="en-US" altLang="zh-CN" sz="1200" b="0" i="0" u="none" strike="noStrike">
                <a:solidFill>
                  <a:srgbClr val="4B5563"/>
                </a:solidFill>
                <a:latin typeface="+mn-lt"/>
                <a:ea typeface="Noto Sans SC"/>
                <a:cs typeface="+mn-lt"/>
                <a:sym typeface="Noto Sans SC"/>
              </a:rPr>
              <a:t>Provides smooth power for motor-driven equipment, effectively extending the equipment's service life.</a:t>
            </a:r>
            <a:endParaRPr lang="en-US" altLang="zh-CN" sz="1200" b="0" i="0" u="none" strike="noStrike">
              <a:solidFill>
                <a:srgbClr val="4B5563"/>
              </a:solidFill>
              <a:latin typeface="+mn-lt"/>
              <a:ea typeface="Noto Sans SC"/>
              <a:cs typeface="+mn-lt"/>
              <a:sym typeface="Noto Sans SC"/>
            </a:endParaRPr>
          </a:p>
        </p:txBody>
      </p:sp>
      <p:sp>
        <p:nvSpPr>
          <p:cNvPr id="10" name="AutoShape 10"/>
          <p:cNvSpPr/>
          <p:nvPr/>
        </p:nvSpPr>
        <p:spPr>
          <a:xfrm>
            <a:off x="4826000" y="3556000"/>
            <a:ext cx="1841500" cy="2159000"/>
          </a:xfrm>
          <a:prstGeom prst="roundRect">
            <a:avLst>
              <a:gd name="adj" fmla="val 0"/>
            </a:avLst>
          </a:prstGeom>
          <a:solidFill>
            <a:srgbClr val="00704A">
              <a:alpha val="8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16500" y="3746500"/>
            <a:ext cx="406400" cy="406400"/>
          </a:xfrm>
          <a:prstGeom prst="rect">
            <a:avLst/>
          </a:prstGeom>
        </p:spPr>
      </p:pic>
      <p:sp>
        <p:nvSpPr>
          <p:cNvPr id="12" name="AutoShape 12"/>
          <p:cNvSpPr/>
          <p:nvPr/>
        </p:nvSpPr>
        <p:spPr>
          <a:xfrm>
            <a:off x="5016500" y="4318000"/>
            <a:ext cx="14605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solidFill>
                  <a:schemeClr val="accent6">
                    <a:lumMod val="50000"/>
                  </a:schemeClr>
                </a:solidFill>
              </a:rPr>
              <a:t>Protect Equipment</a:t>
            </a:r>
            <a:endParaRPr lang="en-US" altLang="zh-CN">
              <a:solidFill>
                <a:schemeClr val="accent6">
                  <a:lumMod val="50000"/>
                </a:schemeClr>
              </a:solidFill>
            </a:endParaRPr>
          </a:p>
          <a:p>
            <a:pPr marL="0" indent="0" algn="l">
              <a:lnSpc>
                <a:spcPct val="117000"/>
              </a:lnSpc>
            </a:pPr>
            <a:r>
              <a:rPr lang="en-US" altLang="zh-CN" sz="1200" b="0" i="0" u="none" strike="noStrike">
                <a:solidFill>
                  <a:srgbClr val="4B5563"/>
                </a:solidFill>
                <a:latin typeface="+mn-lt"/>
                <a:ea typeface="Noto Sans SC"/>
                <a:cs typeface="+mn-lt"/>
                <a:sym typeface="Noto Sans SC"/>
              </a:rPr>
              <a:t>Eliminate harmonic interference to avoid damaging sensitive e</a:t>
            </a:r>
            <a:r>
              <a:rPr lang="en-US" altLang="zh-CN" sz="1200" b="0" i="0" u="none" strike="noStrike">
                <a:solidFill>
                  <a:srgbClr val="4B5563"/>
                </a:solidFill>
                <a:latin typeface="+mn-lt"/>
                <a:ea typeface="Noto Sans SC"/>
                <a:cs typeface="+mn-lt"/>
                <a:sym typeface="Noto Sans SC"/>
              </a:rPr>
              <a:t>c such as pc and audio equipment.</a:t>
            </a:r>
            <a:endParaRPr lang="en-US" altLang="zh-CN" sz="1200" b="0" i="0" u="none" strike="noStrike">
              <a:solidFill>
                <a:srgbClr val="4B5563"/>
              </a:solidFill>
              <a:latin typeface="+mn-lt"/>
              <a:ea typeface="Noto Sans SC"/>
              <a:cs typeface="+mn-lt"/>
              <a:sym typeface="Noto Sans SC"/>
            </a:endParaRPr>
          </a:p>
        </p:txBody>
      </p:sp>
      <p:cxnSp>
        <p:nvCxnSpPr>
          <p:cNvPr id="13" name="Connector 13"/>
          <p:cNvCxnSpPr/>
          <p:nvPr/>
        </p:nvCxnSpPr>
        <p:spPr>
          <a:xfrm rot="5390177">
            <a:off x="4572000" y="3994159"/>
            <a:ext cx="44450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14" name="AutoShape 14"/>
          <p:cNvSpPr/>
          <p:nvPr/>
        </p:nvSpPr>
        <p:spPr>
          <a:xfrm>
            <a:off x="6985000" y="1778000"/>
            <a:ext cx="4445000" cy="1905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175500" y="1968500"/>
            <a:ext cx="508000" cy="508000"/>
          </a:xfrm>
          <a:prstGeom prst="rect">
            <a:avLst/>
          </a:prstGeom>
        </p:spPr>
      </p:pic>
      <p:sp>
        <p:nvSpPr>
          <p:cNvPr id="16" name="AutoShape 16"/>
          <p:cNvSpPr/>
          <p:nvPr/>
        </p:nvSpPr>
        <p:spPr>
          <a:xfrm>
            <a:off x="7874000" y="1968500"/>
            <a:ext cx="33655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solidFill>
                  <a:schemeClr val="accent6">
                    <a:lumMod val="50000"/>
                  </a:schemeClr>
                </a:solidFill>
              </a:rPr>
              <a:t>Pure Sine Wave (used by BIBOO)</a:t>
            </a:r>
            <a:endParaRPr lang="en-US" altLang="zh-CN" sz="1600">
              <a:solidFill>
                <a:schemeClr val="accent6">
                  <a:lumMod val="50000"/>
                </a:schemeClr>
              </a:solidFill>
            </a:endParaRPr>
          </a:p>
          <a:p>
            <a:pPr marL="0" indent="0" algn="l">
              <a:lnSpc>
                <a:spcPct val="125000"/>
              </a:lnSpc>
            </a:pPr>
            <a:r>
              <a:rPr lang="en-US" altLang="zh-CN" sz="1200" b="0" i="0" u="none" strike="noStrike">
                <a:solidFill>
                  <a:srgbClr val="374151"/>
                </a:solidFill>
                <a:latin typeface="+mn-lt"/>
                <a:ea typeface="Noto Sans SC"/>
                <a:cs typeface="+mn-lt"/>
                <a:sym typeface="Noto Sans SC"/>
              </a:rPr>
              <a:t>The waveform is smooth and continuous, completely consistent with household AC power. The output power is pure and free of impurities, providing the safest operating environment for precision equipment and eliminating abnormal noise and hardware damage.</a:t>
            </a:r>
            <a:endParaRPr lang="en-US" altLang="zh-CN" sz="1200" b="0" i="0" u="none" strike="noStrike">
              <a:solidFill>
                <a:srgbClr val="374151"/>
              </a:solidFill>
              <a:latin typeface="+mn-lt"/>
              <a:ea typeface="Noto Sans SC"/>
              <a:cs typeface="+mn-lt"/>
              <a:sym typeface="Noto Sans SC"/>
            </a:endParaRPr>
          </a:p>
        </p:txBody>
      </p:sp>
      <p:sp>
        <p:nvSpPr>
          <p:cNvPr id="17" name="AutoShape 17"/>
          <p:cNvSpPr/>
          <p:nvPr/>
        </p:nvSpPr>
        <p:spPr>
          <a:xfrm>
            <a:off x="6985000" y="4064000"/>
            <a:ext cx="4445000" cy="1905000"/>
          </a:xfrm>
          <a:prstGeom prst="roundRect">
            <a:avLst>
              <a:gd name="adj" fmla="val 0"/>
            </a:avLst>
          </a:prstGeom>
          <a:solidFill>
            <a:srgbClr val="6B7280">
              <a:alpha val="8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75500" y="4254500"/>
            <a:ext cx="508000" cy="508000"/>
          </a:xfrm>
          <a:prstGeom prst="rect">
            <a:avLst/>
          </a:prstGeom>
        </p:spPr>
      </p:pic>
      <p:sp>
        <p:nvSpPr>
          <p:cNvPr id="19" name="AutoShape 19"/>
          <p:cNvSpPr/>
          <p:nvPr/>
        </p:nvSpPr>
        <p:spPr>
          <a:xfrm>
            <a:off x="7874000" y="4254500"/>
            <a:ext cx="33655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solidFill>
                  <a:schemeClr val="accent6">
                    <a:lumMod val="50000"/>
                  </a:schemeClr>
                </a:solidFill>
              </a:rPr>
              <a:t>Modified Sine Wave </a:t>
            </a:r>
            <a:br>
              <a:rPr lang="en-US" altLang="zh-CN" sz="1600">
                <a:solidFill>
                  <a:schemeClr val="accent6">
                    <a:lumMod val="50000"/>
                  </a:schemeClr>
                </a:solidFill>
              </a:rPr>
            </a:br>
            <a:r>
              <a:rPr lang="en-US" altLang="zh-CN" sz="1600">
                <a:solidFill>
                  <a:schemeClr val="accent6">
                    <a:lumMod val="50000"/>
                  </a:schemeClr>
                </a:solidFill>
              </a:rPr>
              <a:t>(standard portable power station)</a:t>
            </a:r>
            <a:endParaRPr lang="en-US" altLang="zh-CN" sz="1600">
              <a:solidFill>
                <a:schemeClr val="accent6">
                  <a:lumMod val="50000"/>
                </a:schemeClr>
              </a:solidFill>
            </a:endParaRPr>
          </a:p>
          <a:p>
            <a:pPr marL="0" indent="0" algn="l">
              <a:lnSpc>
                <a:spcPct val="125000"/>
              </a:lnSpc>
            </a:pPr>
            <a:r>
              <a:rPr lang="en-US" altLang="zh-CN" sz="1200" b="0" i="0" u="none" strike="noStrike">
                <a:solidFill>
                  <a:srgbClr val="374151"/>
                </a:solidFill>
                <a:latin typeface="+mn-lt"/>
                <a:ea typeface="Noto Sans SC"/>
                <a:cs typeface="+mn-lt"/>
                <a:sym typeface="Noto Sans SC"/>
              </a:rPr>
              <a:t>The waveform is stair-step shaped and contains a large amount of harmonic interference. It is only suitable for simple devices such as light bulbs and resistive loads, and can easily cause motors to stall, precision instruments to crash, or even suffer permanent damage.</a:t>
            </a:r>
            <a:endParaRPr lang="en-US" altLang="zh-CN" sz="1200" b="0" i="0" u="none" strike="noStrike">
              <a:solidFill>
                <a:srgbClr val="374151"/>
              </a:solidFill>
              <a:latin typeface="+mn-lt"/>
              <a:ea typeface="Noto Sans SC"/>
              <a:cs typeface="+mn-lt"/>
              <a:sym typeface="Noto Sans SC"/>
            </a:endParaRPr>
          </a:p>
        </p:txBody>
      </p:sp>
      <p:cxnSp>
        <p:nvCxnSpPr>
          <p:cNvPr id="20" name="Connector 20"/>
          <p:cNvCxnSpPr/>
          <p:nvPr/>
        </p:nvCxnSpPr>
        <p:spPr>
          <a:xfrm rot="-4092">
            <a:off x="762004" y="6026150"/>
            <a:ext cx="10668000" cy="12700"/>
          </a:xfrm>
          <a:prstGeom prst="straightConnector1">
            <a:avLst/>
          </a:prstGeom>
          <a:solidFill>
            <a:srgbClr val="DEE0E3">
              <a:alpha val="100000"/>
            </a:srgbClr>
          </a:solidFill>
          <a:ln w="12700" cap="flat" cmpd="sng">
            <a:solidFill>
              <a:srgbClr val="00704A">
                <a:alpha val="15000"/>
              </a:srgbClr>
            </a:solidFill>
            <a:prstDash val="solid"/>
            <a:round/>
            <a:headEnd type="none" w="med" len="med"/>
            <a:tailEnd type="none" w="med" len="med"/>
          </a:ln>
        </p:spPr>
      </p:cxnSp>
      <p:sp>
        <p:nvSpPr>
          <p:cNvPr id="21" name="AutoShape 21"/>
          <p:cNvSpPr/>
          <p:nvPr/>
        </p:nvSpPr>
        <p:spPr>
          <a:xfrm>
            <a:off x="762000" y="61595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Whether working remotely or using power outdoors, BIBOO's pure sine wave output is always a reliable guarantee for protecting your valuable electronic devices.</a:t>
            </a:r>
            <a:endParaRPr lang="en-US" altLang="zh-CN"/>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2413000"/>
            <a:ext cx="12192000" cy="1397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9600" b="1" i="0" u="none" strike="noStrike">
                <a:solidFill>
                  <a:srgbClr val="00704A"/>
                </a:solidFill>
                <a:latin typeface="Noto Sans SC"/>
                <a:ea typeface="Noto Sans SC"/>
                <a:cs typeface="Noto Sans SC"/>
                <a:sym typeface="Noto Sans SC"/>
              </a:rPr>
              <a:t>03</a:t>
            </a:r>
            <a:endParaRPr lang="en-US" sz="1100"/>
          </a:p>
        </p:txBody>
      </p:sp>
      <p:sp>
        <p:nvSpPr>
          <p:cNvPr id="4" name="AutoShape 4"/>
          <p:cNvSpPr/>
          <p:nvPr/>
        </p:nvSpPr>
        <p:spPr>
          <a:xfrm>
            <a:off x="0" y="4191000"/>
            <a:ext cx="1219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000" b="0" i="0" u="none" strike="noStrike" spc="400">
                <a:solidFill>
                  <a:srgbClr val="1F2937">
                    <a:alpha val="80000"/>
                  </a:srgbClr>
                </a:solidFill>
                <a:latin typeface="Noto Sans SC"/>
                <a:ea typeface="Noto Sans SC"/>
                <a:cs typeface="Noto Sans SC"/>
                <a:sym typeface="Noto Sans SC"/>
              </a:rPr>
              <a:t>PRODUCT MATRIX</a:t>
            </a:r>
            <a:endParaRPr lang="en-US" sz="1100"/>
          </a:p>
        </p:txBody>
      </p:sp>
      <p:sp>
        <p:nvSpPr>
          <p:cNvPr id="5" name="AutoShape 5"/>
          <p:cNvSpPr/>
          <p:nvPr/>
        </p:nvSpPr>
        <p:spPr>
          <a:xfrm>
            <a:off x="5715000" y="5207000"/>
            <a:ext cx="7620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0" y="5588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800">
                <a:latin typeface="Arial" panose="020B0604020202090204" pitchFamily="34" charset="0"/>
                <a:cs typeface="Arial" panose="020B0604020202090204" pitchFamily="34" charset="0"/>
              </a:rPr>
              <a:t>There's Always A Product That Suits You.</a:t>
            </a:r>
            <a:endParaRPr lang="en-US" altLang="zh-CN" sz="2800">
              <a:latin typeface="Arial" panose="020B0604020202090204" pitchFamily="34" charset="0"/>
              <a:cs typeface="Arial" panose="020B060402020209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762000"/>
            <a:ext cx="10668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3200" b="1">
                <a:latin typeface="Arial" panose="020B0604020202090204" pitchFamily="34" charset="0"/>
                <a:cs typeface="Arial" panose="020B0604020202090204" pitchFamily="34" charset="0"/>
              </a:rPr>
              <a:t>Full Product Overview</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2286000"/>
            <a:ext cx="2413000" cy="3810000"/>
          </a:xfrm>
          <a:prstGeom prst="roundRect">
            <a:avLst>
              <a:gd name="adj" fmla="val 0"/>
            </a:avLst>
          </a:prstGeom>
          <a:noFill/>
          <a:ln w="12700" cap="flat" cmpd="sng">
            <a:solidFill>
              <a:srgbClr val="E5E7EB">
                <a:alpha val="100000"/>
              </a:srgbClr>
            </a:solidFill>
            <a:prstDash val="solid"/>
            <a:round/>
          </a:ln>
          <a:effectLst>
            <a:outerShdw blurRad="127000" dist="63500" dir="5400000" algn="tl" rotWithShape="0">
              <a:srgbClr val="000000">
                <a:alpha val="5000"/>
              </a:srgbClr>
            </a:outerShdw>
          </a:effectLst>
        </p:spPr>
        <p:txBody>
          <a:bodyPr vert="horz" wrap="square" lIns="63500" tIns="63500" rIns="63500" bIns="63500" rtlCol="0" anchor="ctr"/>
          <a:lstStyle/>
          <a:p>
            <a:pPr algn="ctr">
              <a:defRPr/>
            </a:pPr>
          </a:p>
        </p:txBody>
      </p:sp>
      <p:sp>
        <p:nvSpPr>
          <p:cNvPr id="4" name="AutoShape 4"/>
          <p:cNvSpPr/>
          <p:nvPr/>
        </p:nvSpPr>
        <p:spPr>
          <a:xfrm>
            <a:off x="762000" y="2286000"/>
            <a:ext cx="2413000" cy="762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952500" y="2603500"/>
            <a:ext cx="2032000" cy="3302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1800" b="1" i="0" u="none" strike="noStrike">
                <a:solidFill>
                  <a:srgbClr val="1F2937"/>
                </a:solidFill>
                <a:latin typeface="Arial" panose="020B0604020202090204" pitchFamily="34" charset="0"/>
                <a:ea typeface="Noto Sans SC"/>
                <a:cs typeface="Arial" panose="020B0604020202090204" pitchFamily="34" charset="0"/>
                <a:sym typeface="Noto Sans SC"/>
              </a:rPr>
              <a:t>300W S</a:t>
            </a:r>
            <a:r>
              <a:rPr lang="en-US" altLang="zh-CN" sz="1800" b="1">
                <a:latin typeface="Arial" panose="020B0604020202090204" pitchFamily="34" charset="0"/>
                <a:cs typeface="Arial" panose="020B0604020202090204" pitchFamily="34" charset="0"/>
              </a:rPr>
              <a:t>eries</a:t>
            </a:r>
            <a:endParaRPr lang="en-US" altLang="zh-CN" sz="1800" b="1">
              <a:latin typeface="Arial" panose="020B0604020202090204" pitchFamily="34" charset="0"/>
              <a:cs typeface="Arial" panose="020B0604020202090204" pitchFamily="34" charset="0"/>
            </a:endParaRPr>
          </a:p>
          <a:p>
            <a:pPr marL="0" indent="0" algn="l">
              <a:lnSpc>
                <a:spcPts val="1500"/>
              </a:lnSpc>
            </a:pPr>
            <a:br>
              <a:rPr lang="en-US" sz="1600" b="0" i="0" u="none" strike="noStrike">
                <a:solidFill>
                  <a:srgbClr val="1F2329"/>
                </a:solidFill>
                <a:latin typeface="Noto Sans SC"/>
                <a:ea typeface="Noto Sans SC"/>
                <a:cs typeface="Noto Sans SC"/>
                <a:sym typeface="Noto Sans SC"/>
              </a:rPr>
            </a:br>
            <a:endParaRPr lang="en-US" sz="1600" b="0" i="0" u="none" strike="noStrike">
              <a:solidFill>
                <a:srgbClr val="1F2329"/>
              </a:solidFill>
              <a:latin typeface="Noto Sans SC"/>
              <a:ea typeface="Noto Sans SC"/>
              <a:cs typeface="Noto Sans SC"/>
              <a:sym typeface="Noto Sans SC"/>
            </a:endParaRPr>
          </a:p>
          <a:p>
            <a:pPr marL="0" indent="0" algn="l">
              <a:lnSpc>
                <a:spcPct val="117000"/>
              </a:lnSpc>
            </a:pPr>
            <a:r>
              <a:rPr lang="en-US" sz="1300" b="1" i="0" u="none" strike="noStrike">
                <a:solidFill>
                  <a:srgbClr val="6B7280"/>
                </a:solidFill>
                <a:latin typeface="Arial" panose="020B0604020202090204" pitchFamily="34" charset="0"/>
                <a:ea typeface="Noto Sans SC"/>
                <a:cs typeface="Arial" panose="020B0604020202090204" pitchFamily="34" charset="0"/>
                <a:sym typeface="Noto Sans SC"/>
              </a:rPr>
              <a:t>Model: </a:t>
            </a:r>
            <a:r>
              <a:rPr lang="en-US" sz="1300" i="0" u="none" strike="noStrike">
                <a:solidFill>
                  <a:srgbClr val="6B7280"/>
                </a:solidFill>
                <a:latin typeface="+mn-lt"/>
                <a:ea typeface="Noto Sans SC"/>
                <a:cs typeface="+mn-lt"/>
                <a:sym typeface="Noto Sans SC"/>
              </a:rPr>
              <a:t>AL300 / AL300W</a:t>
            </a:r>
            <a:endParaRPr lang="en-US" sz="1300" i="0" u="none" strike="noStrike">
              <a:solidFill>
                <a:srgbClr val="6B7280"/>
              </a:solidFill>
              <a:latin typeface="+mn-lt"/>
              <a:ea typeface="Noto Sans SC"/>
              <a:cs typeface="+mn-lt"/>
              <a:sym typeface="Noto Sans SC"/>
            </a:endParaRPr>
          </a:p>
          <a:p>
            <a:pPr marL="0" indent="0" algn="l">
              <a:lnSpc>
                <a:spcPct val="117000"/>
              </a:lnSpc>
            </a:pPr>
            <a:endParaRPr lang="en-US" sz="1300" i="0" u="none" strike="noStrike">
              <a:solidFill>
                <a:srgbClr val="6B7280"/>
              </a:solidFill>
              <a:latin typeface="+mn-lt"/>
              <a:ea typeface="Noto Sans SC"/>
              <a:cs typeface="+mn-lt"/>
              <a:sym typeface="Noto Sans SC"/>
            </a:endParaRPr>
          </a:p>
          <a:p>
            <a:pPr marL="0" indent="0" algn="l">
              <a:lnSpc>
                <a:spcPct val="117000"/>
              </a:lnSpc>
            </a:pPr>
            <a:r>
              <a:rPr lang="en-US" altLang="zh-CN" sz="1300" b="1" i="0" u="none" strike="noStrike">
                <a:solidFill>
                  <a:srgbClr val="6B7280"/>
                </a:solidFill>
                <a:latin typeface="Arial" panose="020B0604020202090204" pitchFamily="34" charset="0"/>
                <a:ea typeface="Noto Sans SC"/>
                <a:cs typeface="Arial" panose="020B0604020202090204" pitchFamily="34" charset="0"/>
                <a:sym typeface="Noto Sans SC"/>
              </a:rPr>
              <a:t>Key features: </a:t>
            </a:r>
            <a:r>
              <a:rPr lang="en-US" altLang="zh-CN" sz="1300" i="0" u="none" strike="noStrike">
                <a:solidFill>
                  <a:srgbClr val="6B7280"/>
                </a:solidFill>
                <a:latin typeface="+mn-lt"/>
                <a:ea typeface="Noto Sans SC"/>
                <a:cs typeface="+mn-lt"/>
                <a:sym typeface="Noto Sans SC"/>
              </a:rPr>
              <a:t>Extremely portable, multiple interfaces to meet personal travel and daily charging needs.</a:t>
            </a:r>
            <a:endParaRPr lang="en-US" altLang="zh-CN" sz="1300" i="0" u="none" strike="noStrike">
              <a:solidFill>
                <a:srgbClr val="6B7280"/>
              </a:solidFill>
              <a:latin typeface="+mn-lt"/>
              <a:ea typeface="Noto Sans SC"/>
              <a:cs typeface="+mn-lt"/>
              <a:sym typeface="Noto Sans SC"/>
            </a:endParaRPr>
          </a:p>
        </p:txBody>
      </p:sp>
      <p:sp>
        <p:nvSpPr>
          <p:cNvPr id="6" name="AutoShape 6"/>
          <p:cNvSpPr/>
          <p:nvPr>
            <p:custDataLst>
              <p:tags r:id="rId1"/>
            </p:custDataLst>
          </p:nvPr>
        </p:nvSpPr>
        <p:spPr>
          <a:xfrm>
            <a:off x="3505200" y="2286000"/>
            <a:ext cx="2413000" cy="3810000"/>
          </a:xfrm>
          <a:prstGeom prst="roundRect">
            <a:avLst>
              <a:gd name="adj" fmla="val 0"/>
            </a:avLst>
          </a:prstGeom>
          <a:noFill/>
          <a:ln w="12700" cap="flat" cmpd="sng">
            <a:solidFill>
              <a:srgbClr val="E5E7EB">
                <a:alpha val="100000"/>
              </a:srgbClr>
            </a:solidFill>
            <a:prstDash val="solid"/>
            <a:round/>
          </a:ln>
          <a:effectLst>
            <a:outerShdw blurRad="127000" dist="63500" dir="5400000" algn="tl" rotWithShape="0">
              <a:srgbClr val="000000">
                <a:alpha val="5000"/>
              </a:srgbClr>
            </a:outerShdw>
          </a:effectLst>
        </p:spPr>
        <p:txBody>
          <a:bodyPr vert="horz" wrap="square" lIns="63500" tIns="63500" rIns="63500" bIns="63500" rtlCol="0" anchor="ctr"/>
          <a:lstStyle/>
          <a:p>
            <a:pPr algn="ctr">
              <a:defRPr/>
            </a:pPr>
          </a:p>
        </p:txBody>
      </p:sp>
      <p:sp>
        <p:nvSpPr>
          <p:cNvPr id="7" name="AutoShape 7"/>
          <p:cNvSpPr/>
          <p:nvPr>
            <p:custDataLst>
              <p:tags r:id="rId2"/>
            </p:custDataLst>
          </p:nvPr>
        </p:nvSpPr>
        <p:spPr>
          <a:xfrm>
            <a:off x="3505200" y="2286000"/>
            <a:ext cx="2413000" cy="762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custDataLst>
              <p:tags r:id="rId3"/>
            </p:custDataLst>
          </p:nvPr>
        </p:nvSpPr>
        <p:spPr>
          <a:xfrm>
            <a:off x="3695700" y="2603500"/>
            <a:ext cx="2032000" cy="3302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1800" b="1">
                <a:solidFill>
                  <a:srgbClr val="1F2937"/>
                </a:solidFill>
                <a:latin typeface="Arial" panose="020B0604020202090204" pitchFamily="34" charset="0"/>
                <a:ea typeface="Noto Sans SC"/>
                <a:cs typeface="Arial" panose="020B0604020202090204" pitchFamily="34" charset="0"/>
                <a:sym typeface="Noto Sans SC"/>
              </a:rPr>
              <a:t>600W S</a:t>
            </a:r>
            <a:r>
              <a:rPr lang="en-US" altLang="zh-CN" sz="1800" b="1">
                <a:latin typeface="Arial" panose="020B0604020202090204" pitchFamily="34" charset="0"/>
                <a:cs typeface="Arial" panose="020B0604020202090204" pitchFamily="34" charset="0"/>
                <a:sym typeface="+mn-ea"/>
              </a:rPr>
              <a:t>eries</a:t>
            </a:r>
            <a:endParaRPr lang="en-US" sz="1100"/>
          </a:p>
          <a:p>
            <a:pPr marL="0" indent="0" algn="l">
              <a:lnSpc>
                <a:spcPts val="1500"/>
              </a:lnSpc>
            </a:pPr>
            <a:endParaRPr lang="en-US" sz="1600" b="0" i="0" u="none" strike="noStrike">
              <a:solidFill>
                <a:srgbClr val="1F2329"/>
              </a:solidFill>
              <a:latin typeface="Noto Sans SC"/>
              <a:ea typeface="Noto Sans SC"/>
              <a:cs typeface="Noto Sans SC"/>
              <a:sym typeface="Noto Sans SC"/>
            </a:endParaRPr>
          </a:p>
          <a:p>
            <a:pPr marL="0" indent="0" algn="l">
              <a:lnSpc>
                <a:spcPts val="1500"/>
              </a:lnSpc>
            </a:pPr>
            <a:br>
              <a:rPr lang="en-US" sz="1600" b="0" i="0" u="none" strike="noStrike">
                <a:solidFill>
                  <a:srgbClr val="1F2329"/>
                </a:solidFill>
                <a:latin typeface="Noto Sans SC"/>
                <a:ea typeface="Noto Sans SC"/>
                <a:cs typeface="Noto Sans SC"/>
                <a:sym typeface="Noto Sans SC"/>
              </a:rPr>
            </a:br>
            <a:r>
              <a:rPr lang="en-US" altLang="zh-CN" sz="1300" b="1" i="0" u="none" strike="noStrike">
                <a:solidFill>
                  <a:srgbClr val="6B7280"/>
                </a:solidFill>
                <a:latin typeface="Arial" panose="020B0604020202090204" pitchFamily="34" charset="0"/>
                <a:ea typeface="Noto Sans SC"/>
                <a:cs typeface="Arial" panose="020B0604020202090204" pitchFamily="34" charset="0"/>
                <a:sym typeface="Noto Sans SC"/>
              </a:rPr>
              <a:t>Model:</a:t>
            </a:r>
            <a:r>
              <a:rPr lang="en-US" sz="1300" b="1" i="0" u="none" strike="noStrike">
                <a:solidFill>
                  <a:srgbClr val="6B7280"/>
                </a:solidFill>
                <a:latin typeface="+mj-ea"/>
                <a:ea typeface="+mj-ea"/>
                <a:cs typeface="Noto Sans SC"/>
                <a:sym typeface="Noto Sans SC"/>
              </a:rPr>
              <a:t> </a:t>
            </a:r>
            <a:r>
              <a:rPr lang="en-US" altLang="zh-CN" sz="1300" i="0" u="none" strike="noStrike">
                <a:solidFill>
                  <a:srgbClr val="6B7280"/>
                </a:solidFill>
                <a:latin typeface="+mn-lt"/>
                <a:ea typeface="Noto Sans SC"/>
                <a:cs typeface="+mn-lt"/>
                <a:sym typeface="Noto Sans SC"/>
              </a:rPr>
              <a:t>AL</a:t>
            </a:r>
            <a:r>
              <a:rPr lang="en-US" altLang="zh-CN" sz="1300" b="0" i="0" u="none" strike="noStrike">
                <a:solidFill>
                  <a:srgbClr val="6B7280"/>
                </a:solidFill>
                <a:latin typeface="+mn-lt"/>
                <a:ea typeface="Noto Sans SC"/>
                <a:cs typeface="+mn-lt"/>
                <a:sym typeface="Noto Sans SC"/>
              </a:rPr>
              <a:t>600</a:t>
            </a:r>
            <a:br>
              <a:rPr lang="en-US" altLang="zh-CN" sz="1300" b="0" i="0" u="none" strike="noStrike">
                <a:solidFill>
                  <a:srgbClr val="6B7280"/>
                </a:solidFill>
                <a:latin typeface="+mn-lt"/>
                <a:ea typeface="Noto Sans SC"/>
                <a:cs typeface="+mn-lt"/>
                <a:sym typeface="Noto Sans SC"/>
              </a:rPr>
            </a:br>
            <a:endParaRPr lang="en-US" sz="1300" b="0" i="0" u="none" strike="noStrike">
              <a:solidFill>
                <a:srgbClr val="6B7280"/>
              </a:solidFill>
              <a:latin typeface="+mj-ea"/>
              <a:ea typeface="+mj-ea"/>
              <a:cs typeface="Noto Sans SC"/>
              <a:sym typeface="Noto Sans SC"/>
            </a:endParaRPr>
          </a:p>
          <a:p>
            <a:pPr marL="0" algn="l">
              <a:lnSpc>
                <a:spcPct val="117000"/>
              </a:lnSpc>
              <a:buSzTx/>
            </a:pPr>
            <a:r>
              <a:rPr lang="en-US" altLang="zh-CN" sz="1300" b="1" i="0" u="none" strike="noStrike">
                <a:solidFill>
                  <a:srgbClr val="6B7280"/>
                </a:solidFill>
                <a:latin typeface="Arial" panose="020B0604020202090204" pitchFamily="34" charset="0"/>
                <a:ea typeface="Noto Sans SC"/>
                <a:cs typeface="Arial" panose="020B0604020202090204" pitchFamily="34" charset="0"/>
                <a:sym typeface="Noto Sans SC"/>
              </a:rPr>
              <a:t>Key features:</a:t>
            </a:r>
            <a:r>
              <a:rPr lang="en-US" altLang="zh-CN" sz="1300" b="0" i="0" u="none" strike="noStrike">
                <a:solidFill>
                  <a:srgbClr val="6B7280"/>
                </a:solidFill>
                <a:latin typeface="+mj-ea"/>
                <a:ea typeface="+mj-ea"/>
                <a:cs typeface="Noto Sans SC"/>
                <a:sym typeface="Noto Sans SC"/>
              </a:rPr>
              <a:t> </a:t>
            </a:r>
            <a:r>
              <a:rPr lang="en-US" altLang="zh-CN" sz="1300" b="0" i="0" u="none" strike="noStrike">
                <a:solidFill>
                  <a:srgbClr val="6B7280"/>
                </a:solidFill>
                <a:latin typeface="+mn-lt"/>
                <a:ea typeface="Noto Sans SC"/>
                <a:cs typeface="+mn-lt"/>
                <a:sym typeface="Noto Sans SC"/>
              </a:rPr>
              <a:t>Pure sine wave, powerful output, suitable for home camping and more.</a:t>
            </a:r>
            <a:endParaRPr lang="en-US" altLang="zh-CN" sz="1300" b="0" i="0" u="none" strike="noStrike">
              <a:solidFill>
                <a:srgbClr val="6B7280"/>
              </a:solidFill>
              <a:latin typeface="+mn-lt"/>
              <a:ea typeface="Noto Sans SC"/>
              <a:cs typeface="+mn-lt"/>
              <a:sym typeface="Noto Sans SC"/>
            </a:endParaRPr>
          </a:p>
        </p:txBody>
      </p:sp>
      <p:sp>
        <p:nvSpPr>
          <p:cNvPr id="9" name="AutoShape 9"/>
          <p:cNvSpPr/>
          <p:nvPr>
            <p:custDataLst>
              <p:tags r:id="rId4"/>
            </p:custDataLst>
          </p:nvPr>
        </p:nvSpPr>
        <p:spPr>
          <a:xfrm>
            <a:off x="6248400" y="2286000"/>
            <a:ext cx="2413000" cy="3810000"/>
          </a:xfrm>
          <a:prstGeom prst="roundRect">
            <a:avLst>
              <a:gd name="adj" fmla="val 0"/>
            </a:avLst>
          </a:prstGeom>
          <a:noFill/>
          <a:ln w="12700" cap="flat" cmpd="sng">
            <a:solidFill>
              <a:srgbClr val="E5E7EB">
                <a:alpha val="100000"/>
              </a:srgbClr>
            </a:solidFill>
            <a:prstDash val="solid"/>
            <a:round/>
          </a:ln>
          <a:effectLst>
            <a:outerShdw blurRad="127000" dist="63500" dir="5400000" algn="tl" rotWithShape="0">
              <a:srgbClr val="000000">
                <a:alpha val="5000"/>
              </a:srgbClr>
            </a:outerShdw>
          </a:effectLst>
        </p:spPr>
        <p:txBody>
          <a:bodyPr vert="horz" wrap="square" lIns="63500" tIns="63500" rIns="63500" bIns="63500" rtlCol="0" anchor="ctr"/>
          <a:lstStyle/>
          <a:p>
            <a:pPr algn="ctr">
              <a:defRPr/>
            </a:pPr>
          </a:p>
        </p:txBody>
      </p:sp>
      <p:sp>
        <p:nvSpPr>
          <p:cNvPr id="10" name="AutoShape 10"/>
          <p:cNvSpPr/>
          <p:nvPr>
            <p:custDataLst>
              <p:tags r:id="rId5"/>
            </p:custDataLst>
          </p:nvPr>
        </p:nvSpPr>
        <p:spPr>
          <a:xfrm>
            <a:off x="6248400" y="2286000"/>
            <a:ext cx="2413000" cy="762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custDataLst>
              <p:tags r:id="rId6"/>
            </p:custDataLst>
          </p:nvPr>
        </p:nvSpPr>
        <p:spPr>
          <a:xfrm>
            <a:off x="6438900" y="2603500"/>
            <a:ext cx="2032000" cy="3302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1800" b="1">
                <a:solidFill>
                  <a:srgbClr val="1F2937"/>
                </a:solidFill>
                <a:latin typeface="Arial" panose="020B0604020202090204" pitchFamily="34" charset="0"/>
                <a:ea typeface="Noto Sans SC"/>
                <a:cs typeface="Arial" panose="020B0604020202090204" pitchFamily="34" charset="0"/>
                <a:sym typeface="Noto Sans SC"/>
              </a:rPr>
              <a:t>1200W S</a:t>
            </a:r>
            <a:r>
              <a:rPr lang="en-US" altLang="zh-CN" sz="1800" b="1">
                <a:latin typeface="Arial" panose="020B0604020202090204" pitchFamily="34" charset="0"/>
                <a:cs typeface="Arial" panose="020B0604020202090204" pitchFamily="34" charset="0"/>
                <a:sym typeface="+mn-ea"/>
              </a:rPr>
              <a:t>eries</a:t>
            </a:r>
            <a:endParaRPr lang="en-US" sz="1300" b="1">
              <a:solidFill>
                <a:srgbClr val="6B7280"/>
              </a:solidFill>
              <a:latin typeface="Arial" panose="020B0604020202090204" pitchFamily="34" charset="0"/>
              <a:ea typeface="Noto Sans SC"/>
              <a:cs typeface="Arial" panose="020B0604020202090204" pitchFamily="34" charset="0"/>
              <a:sym typeface="Noto Sans SC"/>
            </a:endParaRPr>
          </a:p>
          <a:p>
            <a:pPr marL="0" indent="0" algn="ctr">
              <a:lnSpc>
                <a:spcPct val="100000"/>
              </a:lnSpc>
              <a:defRPr/>
            </a:pPr>
            <a:endParaRPr lang="en-US" sz="1300" b="1">
              <a:solidFill>
                <a:srgbClr val="6B7280"/>
              </a:solidFill>
              <a:latin typeface="Arial" panose="020B0604020202090204" pitchFamily="34" charset="0"/>
              <a:ea typeface="Noto Sans SC"/>
              <a:cs typeface="Arial" panose="020B0604020202090204" pitchFamily="34" charset="0"/>
              <a:sym typeface="Noto Sans SC"/>
            </a:endParaRPr>
          </a:p>
          <a:p>
            <a:pPr marL="0" indent="0" algn="ctr">
              <a:lnSpc>
                <a:spcPct val="100000"/>
              </a:lnSpc>
              <a:defRPr/>
            </a:pPr>
            <a:endParaRPr lang="en-US" sz="1300" b="1">
              <a:solidFill>
                <a:srgbClr val="6B7280"/>
              </a:solidFill>
              <a:latin typeface="Arial" panose="020B0604020202090204" pitchFamily="34" charset="0"/>
              <a:ea typeface="Noto Sans SC"/>
              <a:cs typeface="Arial" panose="020B0604020202090204" pitchFamily="34" charset="0"/>
              <a:sym typeface="Noto Sans SC"/>
            </a:endParaRPr>
          </a:p>
          <a:p>
            <a:pPr marL="0" indent="0" algn="ctr">
              <a:lnSpc>
                <a:spcPct val="100000"/>
              </a:lnSpc>
              <a:defRPr/>
            </a:pPr>
            <a:r>
              <a:rPr lang="en-US" sz="1300" b="1">
                <a:solidFill>
                  <a:srgbClr val="6B7280"/>
                </a:solidFill>
                <a:latin typeface="Arial" panose="020B0604020202090204" pitchFamily="34" charset="0"/>
                <a:ea typeface="Noto Sans SC"/>
                <a:cs typeface="Arial" panose="020B0604020202090204" pitchFamily="34" charset="0"/>
                <a:sym typeface="Noto Sans SC"/>
              </a:rPr>
              <a:t>Model: </a:t>
            </a:r>
            <a:r>
              <a:rPr lang="en-US" sz="1300">
                <a:solidFill>
                  <a:srgbClr val="6B7280"/>
                </a:solidFill>
                <a:latin typeface="+mn-lt"/>
                <a:ea typeface="Noto Sans SC"/>
                <a:cs typeface="+mn-lt"/>
                <a:sym typeface="Noto Sans SC"/>
              </a:rPr>
              <a:t>AL1200 / AL1200W</a:t>
            </a:r>
            <a:endParaRPr lang="en-US" sz="1300">
              <a:solidFill>
                <a:srgbClr val="6B7280"/>
              </a:solidFill>
              <a:latin typeface="+mn-lt"/>
              <a:ea typeface="Noto Sans SC"/>
              <a:cs typeface="+mn-lt"/>
              <a:sym typeface="Noto Sans SC"/>
            </a:endParaRPr>
          </a:p>
          <a:p>
            <a:pPr marL="0" indent="0" algn="l">
              <a:lnSpc>
                <a:spcPct val="117000"/>
              </a:lnSpc>
            </a:pPr>
            <a:br>
              <a:rPr lang="en-US" sz="1300">
                <a:solidFill>
                  <a:srgbClr val="6B7280"/>
                </a:solidFill>
                <a:latin typeface="+mn-lt"/>
                <a:ea typeface="Noto Sans SC"/>
                <a:cs typeface="+mn-lt"/>
                <a:sym typeface="Noto Sans SC"/>
              </a:rPr>
            </a:br>
            <a:r>
              <a:rPr lang="en-US" altLang="zh-CN" sz="1300" b="1" i="0" u="none" strike="noStrike">
                <a:solidFill>
                  <a:srgbClr val="6B7280"/>
                </a:solidFill>
                <a:latin typeface="Arial" panose="020B0604020202090204" pitchFamily="34" charset="0"/>
                <a:ea typeface="Noto Sans SC"/>
                <a:cs typeface="Arial" panose="020B0604020202090204" pitchFamily="34" charset="0"/>
                <a:sym typeface="Noto Sans SC"/>
              </a:rPr>
              <a:t>Key features: </a:t>
            </a:r>
            <a:r>
              <a:rPr lang="en-US" altLang="zh-CN" sz="1300" i="0" u="none" strike="noStrike">
                <a:solidFill>
                  <a:srgbClr val="6B7280"/>
                </a:solidFill>
                <a:latin typeface="+mn-lt"/>
                <a:ea typeface="Noto Sans SC"/>
                <a:cs typeface="+mn-lt"/>
                <a:sym typeface="Noto Sans SC"/>
              </a:rPr>
              <a:t>Powerful performance, supports fast charging, making it a mainstay for road trips and family emergencies.</a:t>
            </a:r>
            <a:endParaRPr lang="en-US" altLang="zh-CN" sz="1300" b="0" i="0" u="none" strike="noStrike">
              <a:solidFill>
                <a:srgbClr val="6B7280"/>
              </a:solidFill>
              <a:latin typeface="Noto Sans SC"/>
              <a:ea typeface="Noto Sans SC"/>
              <a:cs typeface="Noto Sans SC"/>
              <a:sym typeface="Noto Sans SC"/>
            </a:endParaRPr>
          </a:p>
        </p:txBody>
      </p:sp>
      <p:sp>
        <p:nvSpPr>
          <p:cNvPr id="12" name="AutoShape 12"/>
          <p:cNvSpPr/>
          <p:nvPr>
            <p:custDataLst>
              <p:tags r:id="rId7"/>
            </p:custDataLst>
          </p:nvPr>
        </p:nvSpPr>
        <p:spPr>
          <a:xfrm>
            <a:off x="8991600" y="2286000"/>
            <a:ext cx="2413000" cy="3810000"/>
          </a:xfrm>
          <a:prstGeom prst="roundRect">
            <a:avLst>
              <a:gd name="adj" fmla="val 0"/>
            </a:avLst>
          </a:prstGeom>
          <a:noFill/>
          <a:ln w="12700" cap="flat" cmpd="sng">
            <a:solidFill>
              <a:srgbClr val="E5E7EB">
                <a:alpha val="100000"/>
              </a:srgbClr>
            </a:solidFill>
            <a:prstDash val="solid"/>
            <a:round/>
          </a:ln>
          <a:effectLst>
            <a:outerShdw blurRad="127000" dist="63500" dir="5400000" algn="tl" rotWithShape="0">
              <a:srgbClr val="000000">
                <a:alpha val="5000"/>
              </a:srgbClr>
            </a:outerShdw>
          </a:effectLst>
        </p:spPr>
        <p:txBody>
          <a:bodyPr vert="horz" wrap="square" lIns="63500" tIns="63500" rIns="63500" bIns="63500" rtlCol="0" anchor="ctr"/>
          <a:lstStyle/>
          <a:p>
            <a:pPr algn="ctr">
              <a:defRPr/>
            </a:pPr>
          </a:p>
        </p:txBody>
      </p:sp>
      <p:sp>
        <p:nvSpPr>
          <p:cNvPr id="13" name="AutoShape 13"/>
          <p:cNvSpPr/>
          <p:nvPr>
            <p:custDataLst>
              <p:tags r:id="rId8"/>
            </p:custDataLst>
          </p:nvPr>
        </p:nvSpPr>
        <p:spPr>
          <a:xfrm>
            <a:off x="8991600" y="2286000"/>
            <a:ext cx="2413000" cy="762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custDataLst>
              <p:tags r:id="rId9"/>
            </p:custDataLst>
          </p:nvPr>
        </p:nvSpPr>
        <p:spPr>
          <a:xfrm>
            <a:off x="9182100" y="2603500"/>
            <a:ext cx="2032000" cy="3302000"/>
          </a:xfrm>
          <a:prstGeom prst="rect">
            <a:avLst/>
          </a:prstGeom>
          <a:noFill/>
          <a:ln w="12700" cap="flat" cmpd="sng">
            <a:noFill/>
            <a:prstDash val="solid"/>
            <a:round/>
          </a:ln>
        </p:spPr>
        <p:txBody>
          <a:bodyPr vert="horz" wrap="square" lIns="0" tIns="0" rIns="0" bIns="0" rtlCol="0" anchor="t" anchorCtr="0"/>
          <a:lstStyle/>
          <a:p>
            <a:pPr marL="0" indent="0" algn="ctr">
              <a:lnSpc>
                <a:spcPct val="100000"/>
              </a:lnSpc>
              <a:defRPr/>
            </a:pPr>
            <a:r>
              <a:rPr lang="en-US" sz="1800" b="1">
                <a:solidFill>
                  <a:srgbClr val="1F2937"/>
                </a:solidFill>
                <a:latin typeface="Arial" panose="020B0604020202090204" pitchFamily="34" charset="0"/>
                <a:ea typeface="Noto Sans SC"/>
                <a:cs typeface="Arial" panose="020B0604020202090204" pitchFamily="34" charset="0"/>
                <a:sym typeface="Noto Sans SC"/>
              </a:rPr>
              <a:t>2400W S</a:t>
            </a:r>
            <a:r>
              <a:rPr lang="en-US" altLang="zh-CN" sz="1800" b="1">
                <a:latin typeface="Arial" panose="020B0604020202090204" pitchFamily="34" charset="0"/>
                <a:cs typeface="Arial" panose="020B0604020202090204" pitchFamily="34" charset="0"/>
                <a:sym typeface="+mn-ea"/>
              </a:rPr>
              <a:t>eries</a:t>
            </a:r>
            <a:endParaRPr lang="en-US" altLang="zh-CN" sz="1800" b="1">
              <a:latin typeface="Arial" panose="020B0604020202090204" pitchFamily="34" charset="0"/>
              <a:cs typeface="Arial" panose="020B0604020202090204" pitchFamily="34" charset="0"/>
            </a:endParaRPr>
          </a:p>
          <a:p>
            <a:pPr marL="0" indent="0" algn="ctr">
              <a:lnSpc>
                <a:spcPct val="100000"/>
              </a:lnSpc>
              <a:defRPr/>
            </a:pPr>
            <a:endParaRPr lang="en-US" sz="1100"/>
          </a:p>
          <a:p>
            <a:pPr marL="0" indent="0" algn="l">
              <a:lnSpc>
                <a:spcPts val="1500"/>
              </a:lnSpc>
            </a:pPr>
            <a:endParaRPr lang="en-US" sz="1600" b="0" i="0" u="none" strike="noStrike">
              <a:solidFill>
                <a:srgbClr val="1F2329"/>
              </a:solidFill>
              <a:latin typeface="Noto Sans SC"/>
              <a:ea typeface="Noto Sans SC"/>
              <a:cs typeface="Noto Sans SC"/>
              <a:sym typeface="Noto Sans SC"/>
            </a:endParaRPr>
          </a:p>
          <a:p>
            <a:pPr marL="0" indent="0" algn="l">
              <a:lnSpc>
                <a:spcPct val="117000"/>
              </a:lnSpc>
            </a:pPr>
            <a:r>
              <a:rPr lang="en-US" sz="1300" b="1">
                <a:solidFill>
                  <a:srgbClr val="6B7280"/>
                </a:solidFill>
                <a:latin typeface="Arial" panose="020B0604020202090204" pitchFamily="34" charset="0"/>
                <a:ea typeface="Noto Sans SC"/>
                <a:cs typeface="Arial" panose="020B0604020202090204" pitchFamily="34" charset="0"/>
                <a:sym typeface="Noto Sans SC"/>
              </a:rPr>
              <a:t>Model: </a:t>
            </a:r>
            <a:r>
              <a:rPr lang="en-US" sz="1300">
                <a:solidFill>
                  <a:srgbClr val="6B7280"/>
                </a:solidFill>
                <a:latin typeface="+mn-lt"/>
                <a:ea typeface="Noto Sans SC"/>
                <a:cs typeface="+mn-lt"/>
                <a:sym typeface="Noto Sans SC"/>
              </a:rPr>
              <a:t>AL2400 / AL2400W</a:t>
            </a:r>
            <a:endParaRPr lang="en-US" sz="1300">
              <a:solidFill>
                <a:srgbClr val="6B7280"/>
              </a:solidFill>
              <a:latin typeface="+mn-lt"/>
              <a:ea typeface="Noto Sans SC"/>
              <a:cs typeface="+mn-lt"/>
              <a:sym typeface="Noto Sans SC"/>
            </a:endParaRPr>
          </a:p>
          <a:p>
            <a:pPr marL="0" indent="0" algn="l">
              <a:lnSpc>
                <a:spcPct val="117000"/>
              </a:lnSpc>
            </a:pPr>
            <a:endParaRPr lang="en-US" sz="1300" b="1" i="0" u="none" strike="noStrike">
              <a:solidFill>
                <a:srgbClr val="6B7280"/>
              </a:solidFill>
              <a:latin typeface="+mn-lt"/>
              <a:ea typeface="Noto Sans SC"/>
              <a:cs typeface="+mn-lt"/>
              <a:sym typeface="Noto Sans SC"/>
            </a:endParaRPr>
          </a:p>
          <a:p>
            <a:pPr marL="0" indent="0" algn="l">
              <a:lnSpc>
                <a:spcPct val="117000"/>
              </a:lnSpc>
            </a:pPr>
            <a:r>
              <a:rPr lang="en-US" sz="1300" b="1" i="0" u="none" strike="noStrike">
                <a:solidFill>
                  <a:srgbClr val="6B7280"/>
                </a:solidFill>
                <a:latin typeface="Arial" panose="020B0604020202090204" pitchFamily="34" charset="0"/>
                <a:ea typeface="Noto Sans SC"/>
                <a:cs typeface="Arial" panose="020B0604020202090204" pitchFamily="34" charset="0"/>
                <a:sym typeface="Noto Sans SC"/>
              </a:rPr>
              <a:t>Key features:</a:t>
            </a:r>
            <a:r>
              <a:rPr lang="en-US" altLang="zh-CN" sz="1300" b="0" i="0" u="none" strike="noStrike">
                <a:solidFill>
                  <a:srgbClr val="6B7280"/>
                </a:solidFill>
                <a:latin typeface="Noto Sans SC"/>
                <a:ea typeface="Noto Sans SC"/>
                <a:cs typeface="Noto Sans SC"/>
                <a:sym typeface="Noto Sans SC"/>
              </a:rPr>
              <a:t> </a:t>
            </a:r>
            <a:r>
              <a:rPr lang="en-US" altLang="zh-CN" sz="1300" b="0" i="0" u="none" strike="noStrike">
                <a:solidFill>
                  <a:srgbClr val="6B7280"/>
                </a:solidFill>
                <a:latin typeface="+mn-lt"/>
                <a:ea typeface="Noto Sans SC"/>
                <a:cs typeface="+mn-lt"/>
                <a:sym typeface="Noto Sans SC"/>
              </a:rPr>
              <a:t>Ultra-high power, massive battery capacity, meeting the needs of RVs and professional outdoor operations.</a:t>
            </a:r>
            <a:endParaRPr lang="en-US" altLang="zh-CN" sz="1300" b="0" i="0" u="none" strike="noStrike">
              <a:solidFill>
                <a:srgbClr val="6B7280"/>
              </a:solidFill>
              <a:latin typeface="+mn-lt"/>
              <a:ea typeface="Noto Sans SC"/>
              <a:cs typeface="+mn-lt"/>
              <a:sym typeface="Noto Sans S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09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800" b="1">
                <a:latin typeface="Arial" panose="020B0604020202090204" pitchFamily="34" charset="0"/>
                <a:cs typeface="Arial" panose="020B0604020202090204" pitchFamily="34" charset="0"/>
              </a:rPr>
              <a:t>300W Series: </a:t>
            </a:r>
            <a:endParaRPr lang="en-US" altLang="zh-CN" sz="2800" b="1">
              <a:latin typeface="Arial" panose="020B0604020202090204" pitchFamily="34" charset="0"/>
              <a:cs typeface="Arial" panose="020B0604020202090204" pitchFamily="34" charset="0"/>
            </a:endParaRPr>
          </a:p>
          <a:p>
            <a:pPr marL="0" indent="0" algn="ctr">
              <a:lnSpc>
                <a:spcPct val="125000"/>
              </a:lnSpc>
              <a:defRPr/>
            </a:pPr>
            <a:r>
              <a:rPr lang="en-US" altLang="zh-CN" sz="2800" b="1">
                <a:latin typeface="Arial" panose="020B0604020202090204" pitchFamily="34" charset="0"/>
                <a:cs typeface="Arial" panose="020B0604020202090204" pitchFamily="34" charset="0"/>
              </a:rPr>
              <a:t>Lightweight And Portable, Charge Anytime, Anywhere.</a:t>
            </a:r>
            <a:endParaRPr lang="en-US" altLang="zh-CN" sz="2800" b="1">
              <a:latin typeface="Arial" panose="020B0604020202090204" pitchFamily="34" charset="0"/>
              <a:cs typeface="Arial" panose="020B0604020202090204" pitchFamily="34" charset="0"/>
            </a:endParaRPr>
          </a:p>
        </p:txBody>
      </p:sp>
      <p:sp>
        <p:nvSpPr>
          <p:cNvPr id="3" name="AutoShape 3"/>
          <p:cNvSpPr/>
          <p:nvPr/>
        </p:nvSpPr>
        <p:spPr>
          <a:xfrm>
            <a:off x="762000" y="1524000"/>
            <a:ext cx="5080000" cy="482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b="1" i="0" u="none" strike="noStrike">
                <a:solidFill>
                  <a:srgbClr val="111827"/>
                </a:solidFill>
                <a:latin typeface="Arial" panose="020B0604020202090204" pitchFamily="34" charset="0"/>
                <a:ea typeface="Noto Sans SC"/>
                <a:cs typeface="Arial" panose="020B0604020202090204" pitchFamily="34" charset="0"/>
                <a:sym typeface="Noto Sans SC"/>
              </a:rPr>
              <a:t>Series Positioning:</a:t>
            </a:r>
            <a:r>
              <a:rPr lang="en-US" altLang="zh-CN" i="0" u="none" strike="noStrike">
                <a:solidFill>
                  <a:srgbClr val="111827"/>
                </a:solidFill>
                <a:latin typeface="+mn-lt"/>
                <a:ea typeface="Noto Sans SC"/>
                <a:cs typeface="+mn-lt"/>
                <a:sym typeface="Noto Sans SC"/>
              </a:rPr>
              <a:t> Designed specifically for personal outdoor travel, short trips, and everyday digital device charging. Extremely lightweight and easy to carry, it's the "energy cube" in your backpack.</a:t>
            </a:r>
            <a:endParaRPr lang="en-US" altLang="zh-CN" i="0" u="none" strike="noStrike">
              <a:solidFill>
                <a:srgbClr val="111827"/>
              </a:solidFill>
              <a:latin typeface="+mn-lt"/>
              <a:ea typeface="Noto Sans SC"/>
              <a:cs typeface="+mn-lt"/>
              <a:sym typeface="Noto Sans SC"/>
            </a:endParaRPr>
          </a:p>
          <a:p>
            <a:pPr marL="0" indent="0" algn="l">
              <a:lnSpc>
                <a:spcPct val="125000"/>
              </a:lnSpc>
              <a:defRPr/>
            </a:pPr>
            <a:endParaRPr lang="en-US" altLang="zh-CN" i="0" u="none" strike="noStrike">
              <a:solidFill>
                <a:srgbClr val="111827"/>
              </a:solidFill>
              <a:latin typeface="+mn-lt"/>
              <a:ea typeface="Noto Sans SC"/>
              <a:cs typeface="+mn-lt"/>
              <a:sym typeface="Noto Sans SC"/>
            </a:endParaRPr>
          </a:p>
          <a:p>
            <a:pPr marL="0" indent="0" algn="l">
              <a:lnSpc>
                <a:spcPct val="125000"/>
              </a:lnSpc>
              <a:defRPr/>
            </a:pPr>
            <a:r>
              <a:rPr lang="en-US" sz="1600" b="1">
                <a:solidFill>
                  <a:srgbClr val="111827"/>
                </a:solidFill>
                <a:latin typeface="Arial" panose="020B0604020202090204" pitchFamily="34" charset="0"/>
                <a:ea typeface="Noto Sans SC"/>
                <a:cs typeface="Arial" panose="020B0604020202090204" pitchFamily="34" charset="0"/>
                <a:sym typeface="Noto Sans SC"/>
              </a:rPr>
              <a:t>AL300 / AL300W</a:t>
            </a:r>
            <a:endParaRPr lang="en-US" sz="1600" b="1" i="0" u="none" strike="noStrike">
              <a:solidFill>
                <a:srgbClr val="111827"/>
              </a:solidFill>
              <a:latin typeface="Arial" panose="020B0604020202090204" pitchFamily="34" charset="0"/>
              <a:ea typeface="Noto Sans SC"/>
              <a:cs typeface="Arial" panose="020B0604020202090204" pitchFamily="34" charset="0"/>
              <a:sym typeface="Noto Sans SC"/>
            </a:endParaRPr>
          </a:p>
          <a:p>
            <a:pPr marL="0" indent="0" algn="l">
              <a:lnSpc>
                <a:spcPct val="125000"/>
              </a:lnSpc>
              <a:defRPr/>
            </a:pPr>
            <a:endParaRPr lang="en-US" i="0" u="none" strike="noStrike">
              <a:solidFill>
                <a:srgbClr val="111827"/>
              </a:solidFill>
              <a:latin typeface="+mn-lt"/>
              <a:ea typeface="Noto Sans SC"/>
              <a:cs typeface="+mn-lt"/>
              <a:sym typeface="Noto Sans SC"/>
            </a:endParaRPr>
          </a:p>
          <a:p>
            <a:pPr marL="190500" indent="0" algn="l">
              <a:lnSpc>
                <a:spcPct val="125000"/>
              </a:lnSpc>
            </a:pPr>
            <a:r>
              <a:rPr lang="en-US" altLang="zh-CN" sz="1400" b="0" i="0" u="none" strike="noStrike">
                <a:solidFill>
                  <a:srgbClr val="374151"/>
                </a:solidFill>
                <a:latin typeface="+mn-lt"/>
                <a:ea typeface="Noto Sans SC"/>
                <a:cs typeface="+mn-lt"/>
                <a:sym typeface="Noto Sans SC"/>
              </a:rPr>
              <a:t>Capacity: 230Wh</a:t>
            </a:r>
            <a:endParaRPr lang="en-US" altLang="zh-CN" sz="1400" b="0" i="0" u="none" strike="noStrike">
              <a:solidFill>
                <a:srgbClr val="374151"/>
              </a:solidFill>
              <a:latin typeface="+mn-lt"/>
              <a:ea typeface="Noto Sans SC"/>
              <a:cs typeface="+mn-lt"/>
              <a:sym typeface="Noto Sans SC"/>
            </a:endParaRPr>
          </a:p>
          <a:p>
            <a:pPr marL="190500" indent="0" algn="l">
              <a:lnSpc>
                <a:spcPct val="125000"/>
              </a:lnSpc>
            </a:pPr>
            <a:r>
              <a:rPr lang="en-US" altLang="zh-CN" sz="1400" b="0" i="0" u="none" strike="noStrike">
                <a:solidFill>
                  <a:srgbClr val="374151"/>
                </a:solidFill>
                <a:latin typeface="+mn-lt"/>
                <a:ea typeface="Noto Sans SC"/>
                <a:cs typeface="+mn-lt"/>
                <a:sym typeface="Noto Sans SC"/>
              </a:rPr>
              <a:t>Rated Power: 300W (Peak 600W)</a:t>
            </a:r>
            <a:endParaRPr lang="en-US" altLang="zh-CN" sz="1400" b="0" i="0" u="none" strike="noStrike">
              <a:solidFill>
                <a:srgbClr val="374151"/>
              </a:solidFill>
              <a:latin typeface="+mn-lt"/>
              <a:ea typeface="Noto Sans SC"/>
              <a:cs typeface="+mn-lt"/>
              <a:sym typeface="Noto Sans SC"/>
            </a:endParaRPr>
          </a:p>
          <a:p>
            <a:pPr marL="190500" indent="0" algn="l">
              <a:lnSpc>
                <a:spcPct val="125000"/>
              </a:lnSpc>
            </a:pPr>
            <a:r>
              <a:rPr lang="en-US" altLang="zh-CN" sz="1400" b="0" i="0" u="none" strike="noStrike">
                <a:solidFill>
                  <a:srgbClr val="374151"/>
                </a:solidFill>
                <a:latin typeface="+mn-lt"/>
                <a:ea typeface="Noto Sans SC"/>
                <a:cs typeface="+mn-lt"/>
                <a:sym typeface="Noto Sans SC"/>
              </a:rPr>
              <a:t>Weight: ≈3kg</a:t>
            </a:r>
            <a:endParaRPr lang="en-US" altLang="zh-CN" sz="1400" b="0" i="0" u="none" strike="noStrike">
              <a:solidFill>
                <a:srgbClr val="374151"/>
              </a:solidFill>
              <a:latin typeface="+mn-lt"/>
              <a:ea typeface="Noto Sans SC"/>
              <a:cs typeface="+mn-lt"/>
              <a:sym typeface="Noto Sans SC"/>
            </a:endParaRPr>
          </a:p>
          <a:p>
            <a:pPr marL="190500" indent="0" algn="l">
              <a:lnSpc>
                <a:spcPct val="125000"/>
              </a:lnSpc>
            </a:pPr>
            <a:r>
              <a:rPr lang="en-US" altLang="zh-CN" sz="1400" b="0" i="0" u="none" strike="noStrike">
                <a:solidFill>
                  <a:srgbClr val="374151"/>
                </a:solidFill>
                <a:latin typeface="+mn-lt"/>
                <a:ea typeface="Noto Sans SC"/>
                <a:cs typeface="+mn-lt"/>
                <a:sym typeface="Noto Sans SC"/>
              </a:rPr>
              <a:t>Features: Pure sine wave, supports PD 60W bidirectional fast charging, and has stronger compatibility.</a:t>
            </a:r>
            <a:endParaRPr lang="en-US" altLang="zh-CN" sz="1400" b="0" i="0" u="none" strike="noStrike">
              <a:solidFill>
                <a:srgbClr val="374151"/>
              </a:solidFill>
              <a:latin typeface="+mn-lt"/>
              <a:ea typeface="Noto Sans SC"/>
              <a:cs typeface="+mn-lt"/>
              <a:sym typeface="Noto Sans SC"/>
            </a:endParaRPr>
          </a:p>
        </p:txBody>
      </p:sp>
      <p:pic>
        <p:nvPicPr>
          <p:cNvPr id="106" name="picture 106"/>
          <p:cNvPicPr>
            <a:picLocks noChangeAspect="1"/>
          </p:cNvPicPr>
          <p:nvPr/>
        </p:nvPicPr>
        <p:blipFill>
          <a:blip r:embed="rId1"/>
          <a:stretch>
            <a:fillRect/>
          </a:stretch>
        </p:blipFill>
        <p:spPr>
          <a:xfrm rot="21600000">
            <a:off x="6781098" y="2496540"/>
            <a:ext cx="3534045" cy="287965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71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800" b="1">
                <a:latin typeface="Arial" panose="020B0604020202090204" pitchFamily="34" charset="0"/>
                <a:cs typeface="Arial" panose="020B0604020202090204" pitchFamily="34" charset="0"/>
              </a:rPr>
              <a:t>600W / 1200W Series: </a:t>
            </a:r>
            <a:endParaRPr lang="en-US" altLang="zh-CN" sz="2800" b="1">
              <a:latin typeface="Arial" panose="020B0604020202090204" pitchFamily="34" charset="0"/>
              <a:cs typeface="Arial" panose="020B0604020202090204" pitchFamily="34" charset="0"/>
            </a:endParaRPr>
          </a:p>
          <a:p>
            <a:pPr marL="0" indent="0" algn="ctr">
              <a:lnSpc>
                <a:spcPct val="125000"/>
              </a:lnSpc>
              <a:defRPr/>
            </a:pPr>
            <a:r>
              <a:rPr lang="en-US" altLang="zh-CN" sz="2800" b="1">
                <a:latin typeface="Arial" panose="020B0604020202090204" pitchFamily="34" charset="0"/>
                <a:cs typeface="Arial" panose="020B0604020202090204" pitchFamily="34" charset="0"/>
              </a:rPr>
              <a:t>All-round Mainstay, Handling Tasks With Ease</a:t>
            </a:r>
            <a:endParaRPr lang="en-US" altLang="zh-CN" sz="2800" b="1">
              <a:latin typeface="Arial" panose="020B0604020202090204" pitchFamily="34" charset="0"/>
              <a:cs typeface="Arial" panose="020B0604020202090204" pitchFamily="34" charset="0"/>
            </a:endParaRPr>
          </a:p>
        </p:txBody>
      </p:sp>
      <p:sp>
        <p:nvSpPr>
          <p:cNvPr id="3" name="AutoShape 3"/>
          <p:cNvSpPr/>
          <p:nvPr/>
        </p:nvSpPr>
        <p:spPr>
          <a:xfrm>
            <a:off x="1016000" y="1524000"/>
            <a:ext cx="482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704A"/>
                </a:solidFill>
                <a:latin typeface="+mj-lt"/>
                <a:ea typeface="Noto Sans SC"/>
                <a:cs typeface="+mj-lt"/>
                <a:sym typeface="Noto Sans SC"/>
              </a:rPr>
              <a:t>600W </a:t>
            </a:r>
            <a:r>
              <a:rPr lang="en-US" sz="1800" b="1">
                <a:solidFill>
                  <a:srgbClr val="00704A"/>
                </a:solidFill>
                <a:latin typeface="+mj-lt"/>
                <a:ea typeface="Noto Sans SC"/>
                <a:cs typeface="+mj-lt"/>
                <a:sym typeface="+mn-ea"/>
              </a:rPr>
              <a:t>Series</a:t>
            </a:r>
            <a:r>
              <a:rPr lang="en-US" sz="1800" b="1" i="0" u="none" strike="noStrike">
                <a:solidFill>
                  <a:srgbClr val="00704A"/>
                </a:solidFill>
                <a:latin typeface="+mj-lt"/>
                <a:ea typeface="Noto Sans SC"/>
                <a:cs typeface="+mj-lt"/>
                <a:sym typeface="Noto Sans SC"/>
              </a:rPr>
              <a:t> (AL600)</a:t>
            </a:r>
            <a:endParaRPr lang="en-US" sz="1100">
              <a:latin typeface="+mj-lt"/>
              <a:cs typeface="+mj-lt"/>
            </a:endParaRPr>
          </a:p>
        </p:txBody>
      </p:sp>
      <p:sp>
        <p:nvSpPr>
          <p:cNvPr id="4" name="AutoShape 4"/>
          <p:cNvSpPr/>
          <p:nvPr/>
        </p:nvSpPr>
        <p:spPr>
          <a:xfrm>
            <a:off x="1016000" y="2032000"/>
            <a:ext cx="4826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0" i="0" u="none" strike="noStrike">
                <a:solidFill>
                  <a:srgbClr val="374151"/>
                </a:solidFill>
                <a:latin typeface="+mn-lt"/>
                <a:ea typeface="Noto Sans SC"/>
                <a:cs typeface="+mn-lt"/>
                <a:sym typeface="Noto Sans SC"/>
              </a:rPr>
              <a:t>Capacity: 336Wh</a:t>
            </a:r>
            <a:endParaRPr lang="en-US" altLang="zh-CN" sz="1400" b="0" i="0" u="none" strike="noStrike">
              <a:solidFill>
                <a:srgbClr val="374151"/>
              </a:solidFill>
              <a:latin typeface="+mn-lt"/>
              <a:ea typeface="Noto Sans SC"/>
              <a:cs typeface="+mn-lt"/>
              <a:sym typeface="Noto Sans SC"/>
            </a:endParaRPr>
          </a:p>
          <a:p>
            <a:pPr marL="0" indent="0" algn="l">
              <a:lnSpc>
                <a:spcPct val="125000"/>
              </a:lnSpc>
              <a:defRPr/>
            </a:pPr>
            <a:r>
              <a:rPr lang="en-US" altLang="zh-CN" sz="1400" b="0" i="0" u="none" strike="noStrike">
                <a:solidFill>
                  <a:srgbClr val="374151"/>
                </a:solidFill>
                <a:latin typeface="+mn-lt"/>
                <a:ea typeface="Noto Sans SC"/>
                <a:cs typeface="+mn-lt"/>
                <a:sym typeface="Noto Sans SC"/>
              </a:rPr>
              <a:t>Rated Power: 600W (Peak 1200W)</a:t>
            </a:r>
            <a:endParaRPr lang="en-US" altLang="zh-CN" sz="1400" b="0" i="0" u="none" strike="noStrike">
              <a:solidFill>
                <a:srgbClr val="374151"/>
              </a:solidFill>
              <a:latin typeface="+mn-lt"/>
              <a:ea typeface="Noto Sans SC"/>
              <a:cs typeface="+mn-lt"/>
              <a:sym typeface="Noto Sans SC"/>
            </a:endParaRPr>
          </a:p>
          <a:p>
            <a:pPr marL="0" indent="0" algn="l">
              <a:lnSpc>
                <a:spcPct val="125000"/>
              </a:lnSpc>
              <a:defRPr/>
            </a:pPr>
            <a:r>
              <a:rPr lang="en-US" altLang="zh-CN" sz="1400" b="0" i="0" u="none" strike="noStrike">
                <a:solidFill>
                  <a:srgbClr val="374151"/>
                </a:solidFill>
                <a:latin typeface="+mn-lt"/>
                <a:ea typeface="Noto Sans SC"/>
                <a:cs typeface="+mn-lt"/>
                <a:sym typeface="Noto Sans SC"/>
              </a:rPr>
              <a:t>Weight: ≈5kg</a:t>
            </a:r>
            <a:endParaRPr lang="en-US" altLang="zh-CN" sz="1400" b="0" i="0" u="none" strike="noStrike">
              <a:solidFill>
                <a:srgbClr val="374151"/>
              </a:solidFill>
              <a:latin typeface="+mn-lt"/>
              <a:ea typeface="Noto Sans SC"/>
              <a:cs typeface="+mn-lt"/>
              <a:sym typeface="Noto Sans SC"/>
            </a:endParaRPr>
          </a:p>
          <a:p>
            <a:pPr marL="0" indent="0" algn="l">
              <a:lnSpc>
                <a:spcPct val="125000"/>
              </a:lnSpc>
              <a:defRPr/>
            </a:pPr>
            <a:r>
              <a:rPr lang="en-US" altLang="zh-CN" sz="1400" b="0" i="0" u="none" strike="noStrike">
                <a:solidFill>
                  <a:srgbClr val="374151"/>
                </a:solidFill>
                <a:latin typeface="+mn-lt"/>
                <a:ea typeface="Noto Sans SC"/>
                <a:cs typeface="+mn-lt"/>
                <a:sym typeface="Noto Sans SC"/>
              </a:rPr>
              <a:t>Features: Pure sine wave, 160W MAX input, PD 100W interface, meeting the needs of more devices.</a:t>
            </a:r>
            <a:endParaRPr lang="en-US" altLang="zh-CN" sz="1400" b="0" i="0" u="none" strike="noStrike">
              <a:solidFill>
                <a:srgbClr val="374151"/>
              </a:solidFill>
              <a:latin typeface="+mn-lt"/>
              <a:ea typeface="Noto Sans SC"/>
              <a:cs typeface="+mn-lt"/>
              <a:sym typeface="Noto Sans SC"/>
            </a:endParaRPr>
          </a:p>
        </p:txBody>
      </p:sp>
      <p:sp>
        <p:nvSpPr>
          <p:cNvPr id="6" name="AutoShape 6"/>
          <p:cNvSpPr/>
          <p:nvPr/>
        </p:nvSpPr>
        <p:spPr>
          <a:xfrm>
            <a:off x="6350000" y="1524000"/>
            <a:ext cx="482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704A"/>
                </a:solidFill>
                <a:latin typeface="Arial" panose="020B0604020202090204" pitchFamily="34" charset="0"/>
                <a:ea typeface="Noto Sans SC"/>
                <a:cs typeface="Arial" panose="020B0604020202090204" pitchFamily="34" charset="0"/>
                <a:sym typeface="Noto Sans SC"/>
              </a:rPr>
              <a:t>1200W </a:t>
            </a:r>
            <a:r>
              <a:rPr lang="en-US" sz="1800" b="1">
                <a:solidFill>
                  <a:srgbClr val="00704A"/>
                </a:solidFill>
                <a:latin typeface="Arial" panose="020B0604020202090204" pitchFamily="34" charset="0"/>
                <a:ea typeface="Noto Sans SC"/>
                <a:cs typeface="Arial" panose="020B0604020202090204" pitchFamily="34" charset="0"/>
                <a:sym typeface="+mn-ea"/>
              </a:rPr>
              <a:t>Series</a:t>
            </a:r>
            <a:r>
              <a:rPr lang="en-US" sz="1800" b="1">
                <a:solidFill>
                  <a:srgbClr val="00704A"/>
                </a:solidFill>
                <a:latin typeface="Arial" panose="020B0604020202090204" pitchFamily="34" charset="0"/>
                <a:ea typeface="Noto Sans SC"/>
                <a:cs typeface="Arial" panose="020B0604020202090204" pitchFamily="34" charset="0"/>
              </a:rPr>
              <a:t> (</a:t>
            </a:r>
            <a:r>
              <a:rPr lang="en-US" sz="1800" b="1" i="0" u="none" strike="noStrike">
                <a:solidFill>
                  <a:srgbClr val="00704A"/>
                </a:solidFill>
                <a:latin typeface="Arial" panose="020B0604020202090204" pitchFamily="34" charset="0"/>
                <a:ea typeface="Noto Sans SC"/>
                <a:cs typeface="Arial" panose="020B0604020202090204" pitchFamily="34" charset="0"/>
                <a:sym typeface="Noto Sans SC"/>
              </a:rPr>
              <a:t>AL1200 / AL1200W)</a:t>
            </a:r>
            <a:endParaRPr lang="en-US" sz="1100" b="1">
              <a:latin typeface="Arial" panose="020B0604020202090204" pitchFamily="34" charset="0"/>
              <a:cs typeface="Arial" panose="020B0604020202090204" pitchFamily="34" charset="0"/>
            </a:endParaRPr>
          </a:p>
        </p:txBody>
      </p:sp>
      <p:sp>
        <p:nvSpPr>
          <p:cNvPr id="7" name="AutoShape 7"/>
          <p:cNvSpPr/>
          <p:nvPr/>
        </p:nvSpPr>
        <p:spPr>
          <a:xfrm>
            <a:off x="6350000" y="2032000"/>
            <a:ext cx="4826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0" i="0" u="none" strike="noStrike">
                <a:solidFill>
                  <a:srgbClr val="374151"/>
                </a:solidFill>
                <a:latin typeface="+mn-lt"/>
                <a:ea typeface="Noto Sans SC"/>
                <a:cs typeface="+mn-lt"/>
                <a:sym typeface="Noto Sans SC"/>
              </a:rPr>
              <a:t>Capacity: 1008Wh</a:t>
            </a:r>
            <a:endParaRPr lang="en-US" altLang="zh-CN" sz="1400" b="0" i="0" u="none" strike="noStrike">
              <a:solidFill>
                <a:srgbClr val="374151"/>
              </a:solidFill>
              <a:latin typeface="+mn-lt"/>
              <a:ea typeface="Noto Sans SC"/>
              <a:cs typeface="+mn-lt"/>
              <a:sym typeface="Noto Sans SC"/>
            </a:endParaRPr>
          </a:p>
          <a:p>
            <a:pPr marL="0" indent="0" algn="l">
              <a:lnSpc>
                <a:spcPct val="125000"/>
              </a:lnSpc>
              <a:defRPr/>
            </a:pPr>
            <a:r>
              <a:rPr lang="en-US" altLang="zh-CN" sz="1400" b="0" i="0" u="none" strike="noStrike">
                <a:solidFill>
                  <a:srgbClr val="374151"/>
                </a:solidFill>
                <a:latin typeface="+mn-lt"/>
                <a:ea typeface="Noto Sans SC"/>
                <a:cs typeface="+mn-lt"/>
                <a:sym typeface="Noto Sans SC"/>
              </a:rPr>
              <a:t>Rated Power: 1200W (Peak 2400W)</a:t>
            </a:r>
            <a:endParaRPr lang="en-US" altLang="zh-CN" sz="1400" b="0" i="0" u="none" strike="noStrike">
              <a:solidFill>
                <a:srgbClr val="374151"/>
              </a:solidFill>
              <a:latin typeface="+mn-lt"/>
              <a:ea typeface="Noto Sans SC"/>
              <a:cs typeface="+mn-lt"/>
              <a:sym typeface="Noto Sans SC"/>
            </a:endParaRPr>
          </a:p>
          <a:p>
            <a:pPr marL="0" indent="0" algn="l">
              <a:lnSpc>
                <a:spcPct val="125000"/>
              </a:lnSpc>
              <a:defRPr/>
            </a:pPr>
            <a:r>
              <a:rPr lang="en-US" altLang="zh-CN" sz="1400" b="0" i="0" u="none" strike="noStrike">
                <a:solidFill>
                  <a:srgbClr val="374151"/>
                </a:solidFill>
                <a:latin typeface="+mn-lt"/>
                <a:ea typeface="Noto Sans SC"/>
                <a:cs typeface="+mn-lt"/>
                <a:sym typeface="Noto Sans SC"/>
              </a:rPr>
              <a:t>Weight: ≈12kg</a:t>
            </a:r>
            <a:endParaRPr lang="en-US" altLang="zh-CN" sz="1400" b="0" i="0" u="none" strike="noStrike">
              <a:solidFill>
                <a:srgbClr val="374151"/>
              </a:solidFill>
              <a:latin typeface="+mn-lt"/>
              <a:ea typeface="Noto Sans SC"/>
              <a:cs typeface="+mn-lt"/>
              <a:sym typeface="Noto Sans SC"/>
            </a:endParaRPr>
          </a:p>
          <a:p>
            <a:pPr marL="0" indent="0" algn="l">
              <a:lnSpc>
                <a:spcPct val="125000"/>
              </a:lnSpc>
              <a:defRPr/>
            </a:pPr>
            <a:r>
              <a:rPr lang="en-US" altLang="zh-CN" sz="1400" b="0" i="0" u="none" strike="noStrike">
                <a:solidFill>
                  <a:srgbClr val="374151"/>
                </a:solidFill>
                <a:latin typeface="+mn-lt"/>
                <a:ea typeface="Noto Sans SC"/>
                <a:cs typeface="+mn-lt"/>
                <a:sym typeface="Noto Sans SC"/>
              </a:rPr>
              <a:t>Features: Pure sine wave, 800W MAX input, supports wireless charging, ideal for home camping and emergency use.</a:t>
            </a:r>
            <a:endParaRPr lang="en-US" altLang="zh-CN" sz="1400" b="0" i="0" u="none" strike="noStrike">
              <a:solidFill>
                <a:srgbClr val="374151"/>
              </a:solidFill>
              <a:latin typeface="+mn-lt"/>
              <a:ea typeface="Noto Sans SC"/>
              <a:cs typeface="+mn-lt"/>
              <a:sym typeface="Noto Sans SC"/>
            </a:endParaRPr>
          </a:p>
        </p:txBody>
      </p:sp>
      <p:pic>
        <p:nvPicPr>
          <p:cNvPr id="8" name="Picture 8" descr="/Users/jiezihaodemacbook/Desktop/图片/户外储能/1200w/1.jpg1"/>
          <p:cNvPicPr>
            <a:picLocks noChangeAspect="1"/>
          </p:cNvPicPr>
          <p:nvPr/>
        </p:nvPicPr>
        <p:blipFill>
          <a:blip r:embed="rId1"/>
          <a:srcRect t="8857" b="8857"/>
          <a:stretch>
            <a:fillRect/>
          </a:stretch>
        </p:blipFill>
        <p:spPr>
          <a:xfrm>
            <a:off x="6885940" y="3556000"/>
            <a:ext cx="3556000" cy="2927985"/>
          </a:xfrm>
          <a:prstGeom prst="roundRect">
            <a:avLst/>
          </a:prstGeom>
          <a:noFill/>
          <a:ln w="25400" cap="flat" cmpd="sng">
            <a:noFill/>
            <a:prstDash val="solid"/>
            <a:round/>
          </a:ln>
        </p:spPr>
      </p:pic>
      <p:pic>
        <p:nvPicPr>
          <p:cNvPr id="9" name="Picture 8" descr="/Users/jiezihaodemacbook/Desktop/图片/户外储能/600w/新更新.png新更新"/>
          <p:cNvPicPr>
            <a:picLocks noChangeAspect="1"/>
          </p:cNvPicPr>
          <p:nvPr/>
        </p:nvPicPr>
        <p:blipFill>
          <a:blip r:embed="rId2"/>
          <a:srcRect t="1643" b="1643"/>
          <a:stretch>
            <a:fillRect/>
          </a:stretch>
        </p:blipFill>
        <p:spPr>
          <a:xfrm>
            <a:off x="1358265" y="3556000"/>
            <a:ext cx="3556000" cy="2927985"/>
          </a:xfrm>
          <a:prstGeom prst="roundRect">
            <a:avLst/>
          </a:prstGeom>
          <a:noFill/>
          <a:ln w="25400" cap="flat" cmpd="sng">
            <a:noFill/>
            <a:prstDash val="solid"/>
            <a:rou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6096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3200" b="1">
                <a:latin typeface="Arial" panose="020B0604020202090204" pitchFamily="34" charset="0"/>
                <a:cs typeface="Arial" panose="020B0604020202090204" pitchFamily="34" charset="0"/>
              </a:rPr>
              <a:t>2400W Series: </a:t>
            </a:r>
            <a:endParaRPr lang="en-US" altLang="zh-CN" sz="3200" b="1">
              <a:latin typeface="Arial" panose="020B0604020202090204" pitchFamily="34" charset="0"/>
              <a:cs typeface="Arial" panose="020B0604020202090204" pitchFamily="34" charset="0"/>
            </a:endParaRPr>
          </a:p>
          <a:p>
            <a:pPr marL="0" indent="0" algn="ctr">
              <a:lnSpc>
                <a:spcPct val="125000"/>
              </a:lnSpc>
              <a:defRPr/>
            </a:pPr>
            <a:r>
              <a:rPr lang="en-US" altLang="zh-CN" sz="3200" b="1">
                <a:latin typeface="Arial" panose="020B0604020202090204" pitchFamily="34" charset="0"/>
                <a:cs typeface="Arial" panose="020B0604020202090204" pitchFamily="34" charset="0"/>
              </a:rPr>
              <a:t>Professional Flagship, Ultimate Challenge</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778000"/>
            <a:ext cx="5334000" cy="4318000"/>
          </a:xfrm>
          <a:prstGeom prst="rect">
            <a:avLst/>
          </a:prstGeom>
          <a:noFill/>
          <a:ln w="12700" cap="flat" cmpd="sng">
            <a:noFill/>
            <a:prstDash val="solid"/>
            <a:round/>
          </a:ln>
        </p:spPr>
        <p:txBody>
          <a:bodyPr vert="horz" wrap="square" lIns="0" tIns="0" rIns="0" bIns="0" rtlCol="0" anchor="ctr" anchorCtr="0"/>
          <a:lstStyle/>
          <a:p>
            <a:pPr marL="0" indent="0" algn="l">
              <a:lnSpc>
                <a:spcPct val="133000"/>
              </a:lnSpc>
              <a:defRPr/>
            </a:pPr>
            <a:r>
              <a:rPr lang="en-US" altLang="zh-CN" sz="1600" b="1" i="0" u="none" strike="noStrike">
                <a:solidFill>
                  <a:srgbClr val="1F2937"/>
                </a:solidFill>
                <a:latin typeface="Arial" panose="020B0604020202090204" pitchFamily="34" charset="0"/>
                <a:ea typeface="Noto Sans SC"/>
                <a:cs typeface="Arial" panose="020B0604020202090204" pitchFamily="34" charset="0"/>
                <a:sym typeface="Noto Sans SC"/>
              </a:rPr>
              <a:t>Series positioning:</a:t>
            </a:r>
            <a:r>
              <a:rPr lang="en-US" altLang="zh-CN" sz="1800" i="0" u="none" strike="noStrike">
                <a:solidFill>
                  <a:srgbClr val="1F2937"/>
                </a:solidFill>
                <a:latin typeface="+mn-lt"/>
                <a:ea typeface="Noto Sans SC"/>
                <a:cs typeface="+mn-lt"/>
                <a:sym typeface="Noto Sans SC"/>
              </a:rPr>
              <a:t> </a:t>
            </a:r>
            <a:r>
              <a:rPr lang="en-US" altLang="zh-CN" i="0" u="none" strike="noStrike">
                <a:solidFill>
                  <a:srgbClr val="1F2937"/>
                </a:solidFill>
                <a:latin typeface="+mn-lt"/>
                <a:ea typeface="Noto Sans SC"/>
                <a:cs typeface="+mn-lt"/>
                <a:sym typeface="Noto Sans SC"/>
              </a:rPr>
              <a:t>Designed for the most demanding professional scenarios. Ultra-large capacity and ultra-high power meet the extreme power needs of RV travel, outdoor operations, large-scale activities, etc.</a:t>
            </a:r>
            <a:endParaRPr lang="en-US" altLang="zh-CN" i="0" u="none" strike="noStrike">
              <a:solidFill>
                <a:srgbClr val="1F2937"/>
              </a:solidFill>
              <a:latin typeface="+mn-lt"/>
              <a:ea typeface="Noto Sans SC"/>
              <a:cs typeface="+mn-lt"/>
              <a:sym typeface="Noto Sans SC"/>
            </a:endParaRPr>
          </a:p>
          <a:p>
            <a:pPr marL="0" indent="0" algn="l">
              <a:lnSpc>
                <a:spcPct val="133000"/>
              </a:lnSpc>
              <a:defRPr/>
            </a:pPr>
            <a:endParaRPr lang="en-US" altLang="zh-CN" i="0" u="none" strike="noStrike">
              <a:solidFill>
                <a:srgbClr val="1F2937"/>
              </a:solidFill>
              <a:latin typeface="+mn-lt"/>
              <a:ea typeface="Noto Sans SC"/>
              <a:cs typeface="+mn-lt"/>
              <a:sym typeface="Noto Sans SC"/>
            </a:endParaRPr>
          </a:p>
          <a:p>
            <a:pPr marL="0" indent="0" algn="l">
              <a:lnSpc>
                <a:spcPct val="133000"/>
              </a:lnSpc>
              <a:defRPr/>
            </a:pPr>
            <a:r>
              <a:rPr lang="en-US" sz="1600" b="1" i="0" u="none" strike="noStrike">
                <a:solidFill>
                  <a:srgbClr val="1F2937"/>
                </a:solidFill>
                <a:latin typeface="Arial" panose="020B0604020202090204" pitchFamily="34" charset="0"/>
                <a:ea typeface="Noto Sans SC"/>
                <a:cs typeface="Arial" panose="020B0604020202090204" pitchFamily="34" charset="0"/>
                <a:sym typeface="Noto Sans SC"/>
              </a:rPr>
              <a:t>AL2400 / AL2400W</a:t>
            </a:r>
            <a:endParaRPr lang="en-US" sz="1600" b="1" i="0" u="none" strike="noStrike">
              <a:solidFill>
                <a:srgbClr val="1F2937"/>
              </a:solidFill>
              <a:latin typeface="Arial" panose="020B0604020202090204" pitchFamily="34" charset="0"/>
              <a:ea typeface="Noto Sans SC"/>
              <a:cs typeface="Arial" panose="020B0604020202090204" pitchFamily="34" charset="0"/>
              <a:sym typeface="Noto Sans SC"/>
            </a:endParaRPr>
          </a:p>
          <a:p>
            <a:pPr marL="0" indent="0" algn="l">
              <a:lnSpc>
                <a:spcPct val="133000"/>
              </a:lnSpc>
              <a:defRPr/>
            </a:pPr>
            <a:endParaRPr lang="en-US" i="0" u="none" strike="noStrike">
              <a:solidFill>
                <a:srgbClr val="1F2937"/>
              </a:solidFill>
              <a:latin typeface="+mn-lt"/>
              <a:ea typeface="Noto Sans SC"/>
              <a:cs typeface="+mn-lt"/>
              <a:sym typeface="Noto Sans SC"/>
            </a:endParaRPr>
          </a:p>
          <a:p>
            <a:pPr marL="0" indent="0" algn="l">
              <a:lnSpc>
                <a:spcPct val="133000"/>
              </a:lnSpc>
            </a:pPr>
            <a:r>
              <a:rPr lang="en-US" altLang="zh-CN" sz="1400" b="0" i="0" u="none" strike="noStrike">
                <a:solidFill>
                  <a:srgbClr val="4B5563"/>
                </a:solidFill>
                <a:latin typeface="+mn-lt"/>
                <a:ea typeface="Noto Sans SC"/>
                <a:cs typeface="+mn-lt"/>
                <a:sym typeface="Noto Sans SC"/>
              </a:rPr>
              <a:t>• Capacity: 2304Wh</a:t>
            </a:r>
            <a:endParaRPr lang="en-US" altLang="zh-CN" sz="1400" b="0" i="0" u="none" strike="noStrike">
              <a:solidFill>
                <a:srgbClr val="4B5563"/>
              </a:solidFill>
              <a:latin typeface="+mn-lt"/>
              <a:ea typeface="Noto Sans SC"/>
              <a:cs typeface="+mn-lt"/>
              <a:sym typeface="Noto Sans SC"/>
            </a:endParaRPr>
          </a:p>
          <a:p>
            <a:pPr marL="0" indent="0" algn="l">
              <a:lnSpc>
                <a:spcPct val="133000"/>
              </a:lnSpc>
            </a:pPr>
            <a:r>
              <a:rPr lang="en-US" altLang="zh-CN" sz="1400" b="0" i="0" u="none" strike="noStrike">
                <a:solidFill>
                  <a:srgbClr val="4B5563"/>
                </a:solidFill>
                <a:latin typeface="+mn-lt"/>
                <a:ea typeface="Noto Sans SC"/>
                <a:cs typeface="+mn-lt"/>
                <a:sym typeface="Noto Sans SC"/>
              </a:rPr>
              <a:t>• Rated Power: 2400W (Peak 4800W)</a:t>
            </a:r>
            <a:endParaRPr lang="en-US" altLang="zh-CN" sz="1400" b="0" i="0" u="none" strike="noStrike">
              <a:solidFill>
                <a:srgbClr val="4B5563"/>
              </a:solidFill>
              <a:latin typeface="+mn-lt"/>
              <a:ea typeface="Noto Sans SC"/>
              <a:cs typeface="+mn-lt"/>
              <a:sym typeface="Noto Sans SC"/>
            </a:endParaRPr>
          </a:p>
          <a:p>
            <a:pPr marL="0" indent="0" algn="l">
              <a:lnSpc>
                <a:spcPct val="133000"/>
              </a:lnSpc>
            </a:pPr>
            <a:r>
              <a:rPr lang="en-US" altLang="zh-CN" sz="1400" b="0" i="0" u="none" strike="noStrike">
                <a:solidFill>
                  <a:srgbClr val="4B5563"/>
                </a:solidFill>
                <a:latin typeface="+mn-lt"/>
                <a:ea typeface="Noto Sans SC"/>
                <a:cs typeface="+mn-lt"/>
                <a:sym typeface="Noto Sans SC"/>
              </a:rPr>
              <a:t>• Weight: ≈23kg</a:t>
            </a:r>
            <a:endParaRPr lang="en-US" altLang="zh-CN" sz="1400" b="0" i="0" u="none" strike="noStrike">
              <a:solidFill>
                <a:srgbClr val="4B5563"/>
              </a:solidFill>
              <a:latin typeface="+mn-lt"/>
              <a:ea typeface="Noto Sans SC"/>
              <a:cs typeface="+mn-lt"/>
              <a:sym typeface="Noto Sans SC"/>
            </a:endParaRPr>
          </a:p>
          <a:p>
            <a:pPr marL="0" indent="0" algn="l">
              <a:lnSpc>
                <a:spcPct val="133000"/>
              </a:lnSpc>
            </a:pPr>
            <a:r>
              <a:rPr lang="en-US" altLang="zh-CN" sz="1400" b="1" i="0" u="none" strike="noStrike">
                <a:solidFill>
                  <a:srgbClr val="4B5563"/>
                </a:solidFill>
                <a:latin typeface="Arial" panose="020B0604020202090204" pitchFamily="34" charset="0"/>
                <a:ea typeface="Noto Sans SC"/>
                <a:cs typeface="Arial" panose="020B0604020202090204" pitchFamily="34" charset="0"/>
                <a:sym typeface="Noto Sans SC"/>
              </a:rPr>
              <a:t>Key Selling Points:</a:t>
            </a:r>
            <a:endParaRPr lang="en-US" altLang="zh-CN" sz="1400" b="1" i="0" u="none" strike="noStrike">
              <a:solidFill>
                <a:srgbClr val="4B5563"/>
              </a:solidFill>
              <a:latin typeface="Arial" panose="020B0604020202090204" pitchFamily="34" charset="0"/>
              <a:ea typeface="Noto Sans SC"/>
              <a:cs typeface="Arial" panose="020B0604020202090204" pitchFamily="34" charset="0"/>
              <a:sym typeface="Noto Sans SC"/>
            </a:endParaRPr>
          </a:p>
          <a:p>
            <a:pPr marL="0" indent="0" algn="l">
              <a:lnSpc>
                <a:spcPct val="133000"/>
              </a:lnSpc>
            </a:pPr>
            <a:r>
              <a:rPr lang="en-US" altLang="zh-CN" sz="1400" b="0" i="0" u="none" strike="noStrike">
                <a:solidFill>
                  <a:srgbClr val="4B5563"/>
                </a:solidFill>
                <a:latin typeface="+mn-lt"/>
                <a:ea typeface="Noto Sans SC"/>
                <a:cs typeface="+mn-lt"/>
                <a:sym typeface="Noto Sans SC"/>
              </a:rPr>
              <a:t>• Powerful Performance: Can power high-powered devices such as air conditioners and electric ovens.</a:t>
            </a:r>
            <a:endParaRPr lang="en-US" altLang="zh-CN" sz="1400" b="0" i="0" u="none" strike="noStrike">
              <a:solidFill>
                <a:srgbClr val="4B5563"/>
              </a:solidFill>
              <a:latin typeface="+mn-lt"/>
              <a:ea typeface="Noto Sans SC"/>
              <a:cs typeface="+mn-lt"/>
              <a:sym typeface="Noto Sans SC"/>
            </a:endParaRPr>
          </a:p>
          <a:p>
            <a:pPr marL="0" indent="0" algn="l">
              <a:lnSpc>
                <a:spcPct val="133000"/>
              </a:lnSpc>
            </a:pPr>
            <a:r>
              <a:rPr lang="en-US" altLang="zh-CN" sz="1400" b="0" i="0" u="none" strike="noStrike">
                <a:solidFill>
                  <a:srgbClr val="4B5563"/>
                </a:solidFill>
                <a:latin typeface="+mn-lt"/>
                <a:ea typeface="Noto Sans SC"/>
                <a:cs typeface="+mn-lt"/>
                <a:sym typeface="Noto Sans SC"/>
              </a:rPr>
              <a:t>• Large Capacity: Sufficient power for several days of emergency household use or large events.</a:t>
            </a:r>
            <a:endParaRPr lang="en-US" altLang="zh-CN" sz="1400" b="0" i="0" u="none" strike="noStrike">
              <a:solidFill>
                <a:srgbClr val="4B5563"/>
              </a:solidFill>
              <a:latin typeface="+mn-lt"/>
              <a:ea typeface="Noto Sans SC"/>
              <a:cs typeface="+mn-lt"/>
              <a:sym typeface="Noto Sans SC"/>
            </a:endParaRPr>
          </a:p>
          <a:p>
            <a:pPr marL="0" indent="0" algn="l">
              <a:lnSpc>
                <a:spcPct val="133000"/>
              </a:lnSpc>
            </a:pPr>
            <a:r>
              <a:rPr lang="en-US" altLang="zh-CN" sz="1400" b="0" i="0" u="none" strike="noStrike">
                <a:solidFill>
                  <a:srgbClr val="4B5563"/>
                </a:solidFill>
                <a:latin typeface="+mn-lt"/>
                <a:ea typeface="Noto Sans SC"/>
                <a:cs typeface="+mn-lt"/>
                <a:sym typeface="Noto Sans SC"/>
              </a:rPr>
              <a:t>• Fast Charging: 1500W AC input, fully charged in approximately 1.8 hours.</a:t>
            </a:r>
            <a:endParaRPr lang="en-US" altLang="zh-CN" sz="1400" b="0" i="0" u="none" strike="noStrike">
              <a:solidFill>
                <a:srgbClr val="4B5563"/>
              </a:solidFill>
              <a:latin typeface="+mn-lt"/>
              <a:ea typeface="Noto Sans SC"/>
              <a:cs typeface="+mn-lt"/>
              <a:sym typeface="Noto Sans SC"/>
            </a:endParaRPr>
          </a:p>
        </p:txBody>
      </p:sp>
      <p:pic>
        <p:nvPicPr>
          <p:cNvPr id="4" name="Picture 4" descr="/Users/jiezihaodemacbook/Desktop/图片/户外储能/2400w/2.png2"/>
          <p:cNvPicPr>
            <a:picLocks noChangeAspect="1"/>
          </p:cNvPicPr>
          <p:nvPr/>
        </p:nvPicPr>
        <p:blipFill>
          <a:blip r:embed="rId1"/>
          <a:srcRect l="250" r="250"/>
          <a:stretch>
            <a:fillRect/>
          </a:stretch>
        </p:blipFill>
        <p:spPr>
          <a:xfrm>
            <a:off x="6604000" y="1905000"/>
            <a:ext cx="4064000" cy="4064000"/>
          </a:xfrm>
          <a:prstGeom prst="round2SameRect">
            <a:avLst/>
          </a:prstGeom>
          <a:noFill/>
          <a:ln w="25400" cap="flat" cmpd="sng">
            <a:noFill/>
            <a:prstDash val="solid"/>
            <a:rou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2286000"/>
            <a:ext cx="12192000" cy="1524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1000" b="1" i="0" u="none" strike="noStrike">
                <a:solidFill>
                  <a:srgbClr val="FF6A00"/>
                </a:solidFill>
                <a:latin typeface="Noto Sans SC"/>
                <a:ea typeface="Noto Sans SC"/>
                <a:cs typeface="Noto Sans SC"/>
                <a:sym typeface="Noto Sans SC"/>
              </a:rPr>
              <a:t>04</a:t>
            </a:r>
            <a:endParaRPr lang="en-US" sz="1100"/>
          </a:p>
        </p:txBody>
      </p:sp>
      <p:sp>
        <p:nvSpPr>
          <p:cNvPr id="4" name="AutoShape 4"/>
          <p:cNvSpPr/>
          <p:nvPr/>
        </p:nvSpPr>
        <p:spPr>
          <a:xfrm>
            <a:off x="0" y="4191000"/>
            <a:ext cx="12192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1800" b="0" i="0" u="none" strike="noStrike">
                <a:solidFill>
                  <a:srgbClr val="1F2937">
                    <a:alpha val="70196"/>
                  </a:srgbClr>
                </a:solidFill>
                <a:latin typeface="Noto Sans SC"/>
                <a:ea typeface="Noto Sans SC"/>
                <a:cs typeface="Noto Sans SC"/>
                <a:sym typeface="Noto Sans SC"/>
              </a:rPr>
              <a:t>APPLICATIONS</a:t>
            </a:r>
            <a:endParaRPr lang="en-US" sz="1100"/>
          </a:p>
        </p:txBody>
      </p:sp>
      <p:sp>
        <p:nvSpPr>
          <p:cNvPr id="5" name="AutoShape 5"/>
          <p:cNvSpPr/>
          <p:nvPr/>
        </p:nvSpPr>
        <p:spPr>
          <a:xfrm>
            <a:off x="0" y="5080000"/>
            <a:ext cx="1219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800">
                <a:latin typeface="Arial" panose="020B0604020202090204" pitchFamily="34" charset="0"/>
                <a:cs typeface="Arial" panose="020B0604020202090204" pitchFamily="34" charset="0"/>
              </a:rPr>
              <a:t>Boundless Electricity, Infinite Possibilities</a:t>
            </a:r>
            <a:endParaRPr lang="en-US" altLang="zh-CN" sz="2800">
              <a:latin typeface="Arial" panose="020B0604020202090204" pitchFamily="34" charset="0"/>
              <a:cs typeface="Arial" panose="020B060402020209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Outdoor Adventure</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270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a:t>Say goodbye to campfires and candles, and usher in a new era of "comfortable camping" with BIBOO. Whether watching the sunrise from a mountaintop or stargazing at the seaside, BIBOO provides you with a continuous supply of power, making outdoor life as convenient as home.</a:t>
            </a:r>
            <a:endParaRPr lang="en-US" altLang="zh-CN"/>
          </a:p>
        </p:txBody>
      </p:sp>
      <p:cxnSp>
        <p:nvCxnSpPr>
          <p:cNvPr id="4" name="Connector 4"/>
          <p:cNvCxnSpPr/>
          <p:nvPr/>
        </p:nvCxnSpPr>
        <p:spPr>
          <a:xfrm rot="-4092">
            <a:off x="762004" y="2279650"/>
            <a:ext cx="106680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5" name="AutoShape 5"/>
          <p:cNvSpPr/>
          <p:nvPr/>
        </p:nvSpPr>
        <p:spPr>
          <a:xfrm>
            <a:off x="762000" y="2540000"/>
            <a:ext cx="52070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2540000"/>
            <a:ext cx="50800" cy="1206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2730500"/>
            <a:ext cx="355600" cy="355600"/>
          </a:xfrm>
          <a:prstGeom prst="rect">
            <a:avLst/>
          </a:prstGeom>
        </p:spPr>
      </p:pic>
      <p:sp>
        <p:nvSpPr>
          <p:cNvPr id="8" name="AutoShape 8"/>
          <p:cNvSpPr/>
          <p:nvPr/>
        </p:nvSpPr>
        <p:spPr>
          <a:xfrm>
            <a:off x="1460500" y="2667000"/>
            <a:ext cx="4381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b="1">
                <a:solidFill>
                  <a:schemeClr val="accent6">
                    <a:lumMod val="50000"/>
                  </a:schemeClr>
                </a:solidFill>
                <a:latin typeface="Arial" panose="020B0604020202090204" pitchFamily="34" charset="0"/>
                <a:cs typeface="Arial" panose="020B0604020202090204" pitchFamily="34" charset="0"/>
              </a:rPr>
              <a:t>Light up the campsite, create a warm atmosphere</a:t>
            </a:r>
            <a:endParaRPr lang="en-US" altLang="zh-CN" b="1">
              <a:solidFill>
                <a:schemeClr val="accent6">
                  <a:lumMod val="50000"/>
                </a:schemeClr>
              </a:solidFill>
              <a:latin typeface="Arial" panose="020B0604020202090204" pitchFamily="34" charset="0"/>
              <a:cs typeface="Arial" panose="020B0604020202090204" pitchFamily="34" charset="0"/>
            </a:endParaRPr>
          </a:p>
          <a:p>
            <a:pPr marL="0" indent="0" algn="l">
              <a:lnSpc>
                <a:spcPct val="108000"/>
              </a:lnSpc>
            </a:pPr>
            <a:r>
              <a:rPr lang="en-US" altLang="zh-CN" sz="1200" b="0" i="0" u="none" strike="noStrike">
                <a:solidFill>
                  <a:srgbClr val="4B5563"/>
                </a:solidFill>
                <a:latin typeface="+mn-lt"/>
                <a:ea typeface="Noto Sans SC"/>
                <a:cs typeface="+mn-lt"/>
                <a:sym typeface="Noto Sans SC"/>
              </a:rPr>
              <a:t>Easily drive LED string lights and retro camping lights to create a warm glow for tents and picnic areas as night falls, instantly enhancing the camping atmosphere.</a:t>
            </a:r>
            <a:endParaRPr lang="en-US" altLang="zh-CN" sz="1200" b="0" i="0" u="none" strike="noStrike">
              <a:solidFill>
                <a:srgbClr val="4B5563"/>
              </a:solidFill>
              <a:latin typeface="+mn-lt"/>
              <a:ea typeface="Noto Sans SC"/>
              <a:cs typeface="+mn-lt"/>
              <a:sym typeface="Noto Sans SC"/>
            </a:endParaRPr>
          </a:p>
        </p:txBody>
      </p:sp>
      <p:sp>
        <p:nvSpPr>
          <p:cNvPr id="9" name="AutoShape 9"/>
          <p:cNvSpPr/>
          <p:nvPr/>
        </p:nvSpPr>
        <p:spPr>
          <a:xfrm>
            <a:off x="6223000" y="2540000"/>
            <a:ext cx="52070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6223000" y="2540000"/>
            <a:ext cx="50800" cy="1206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13500" y="2730500"/>
            <a:ext cx="355600" cy="355600"/>
          </a:xfrm>
          <a:prstGeom prst="rect">
            <a:avLst/>
          </a:prstGeom>
        </p:spPr>
      </p:pic>
      <p:sp>
        <p:nvSpPr>
          <p:cNvPr id="12" name="AutoShape 12"/>
          <p:cNvSpPr/>
          <p:nvPr/>
        </p:nvSpPr>
        <p:spPr>
          <a:xfrm>
            <a:off x="6921500" y="2667000"/>
            <a:ext cx="4381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a:solidFill>
                  <a:schemeClr val="accent6">
                    <a:lumMod val="50000"/>
                  </a:schemeClr>
                </a:solidFill>
                <a:latin typeface="Arial" panose="020B0604020202090204" pitchFamily="34" charset="0"/>
                <a:cs typeface="Arial" panose="020B0604020202090204" pitchFamily="34" charset="0"/>
              </a:rPr>
              <a:t>Enjoy hot food while cooking outdoors.</a:t>
            </a:r>
            <a:endParaRPr lang="en-US" altLang="zh-CN" sz="1400" b="1">
              <a:solidFill>
                <a:schemeClr val="accent6">
                  <a:lumMod val="50000"/>
                </a:schemeClr>
              </a:solidFill>
              <a:latin typeface="Arial" panose="020B0604020202090204" pitchFamily="34" charset="0"/>
              <a:cs typeface="Arial" panose="020B0604020202090204" pitchFamily="34" charset="0"/>
            </a:endParaRPr>
          </a:p>
          <a:p>
            <a:pPr marL="0" indent="0" algn="l">
              <a:lnSpc>
                <a:spcPct val="108000"/>
              </a:lnSpc>
            </a:pPr>
            <a:r>
              <a:rPr lang="en-US" altLang="zh-CN" sz="1200" b="0" i="0" u="none" strike="noStrike">
                <a:solidFill>
                  <a:srgbClr val="4B5563"/>
                </a:solidFill>
                <a:latin typeface="+mn-lt"/>
                <a:ea typeface="Noto Sans SC"/>
                <a:cs typeface="+mn-lt"/>
                <a:sym typeface="Noto Sans SC"/>
              </a:rPr>
              <a:t>With a stable electric cooker, portable coffee maker, and mini oven, you can easily make coffee, hot soup, and light meals even in the mountains and fields, bidding farewell to cold dry food and embracing steaming hot outdoor cuisine.</a:t>
            </a:r>
            <a:endParaRPr lang="en-US" altLang="zh-CN" sz="1200" b="0" i="0" u="none" strike="noStrike">
              <a:solidFill>
                <a:srgbClr val="4B5563"/>
              </a:solidFill>
              <a:latin typeface="Noto Sans SC"/>
              <a:ea typeface="Noto Sans SC"/>
              <a:cs typeface="Noto Sans SC"/>
              <a:sym typeface="Noto Sans SC"/>
            </a:endParaRPr>
          </a:p>
        </p:txBody>
      </p:sp>
      <p:sp>
        <p:nvSpPr>
          <p:cNvPr id="13" name="AutoShape 13"/>
          <p:cNvSpPr/>
          <p:nvPr/>
        </p:nvSpPr>
        <p:spPr>
          <a:xfrm>
            <a:off x="762000" y="3937000"/>
            <a:ext cx="52070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762000" y="3937000"/>
            <a:ext cx="50800" cy="1206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4127500"/>
            <a:ext cx="355600" cy="355600"/>
          </a:xfrm>
          <a:prstGeom prst="rect">
            <a:avLst/>
          </a:prstGeom>
        </p:spPr>
      </p:pic>
      <p:sp>
        <p:nvSpPr>
          <p:cNvPr id="16" name="AutoShape 16"/>
          <p:cNvSpPr/>
          <p:nvPr/>
        </p:nvSpPr>
        <p:spPr>
          <a:xfrm>
            <a:off x="1460500" y="4064000"/>
            <a:ext cx="4381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i="0" u="none" strike="noStrike">
                <a:solidFill>
                  <a:schemeClr val="accent6">
                    <a:lumMod val="50000"/>
                  </a:schemeClr>
                </a:solidFill>
                <a:latin typeface="Arial" panose="020B0604020202090204" pitchFamily="34" charset="0"/>
                <a:cs typeface="Arial" panose="020B0604020202090204" pitchFamily="34" charset="0"/>
                <a:sym typeface="Noto Sans SC"/>
              </a:rPr>
              <a:t>Audio-visual entertainment, open-air parties</a:t>
            </a:r>
            <a:endParaRPr lang="en-US" altLang="zh-CN" sz="1400" b="1" i="0" u="none" strike="noStrike">
              <a:solidFill>
                <a:schemeClr val="accent6">
                  <a:lumMod val="50000"/>
                </a:schemeClr>
              </a:solidFill>
              <a:latin typeface="Arial" panose="020B0604020202090204" pitchFamily="34" charset="0"/>
              <a:cs typeface="Arial" panose="020B0604020202090204" pitchFamily="34" charset="0"/>
              <a:sym typeface="Noto Sans SC"/>
            </a:endParaRPr>
          </a:p>
          <a:p>
            <a:pPr marL="0" indent="0" algn="l">
              <a:lnSpc>
                <a:spcPct val="125000"/>
              </a:lnSpc>
              <a:defRPr/>
            </a:pPr>
            <a:r>
              <a:rPr lang="en-US" altLang="zh-CN" sz="1200" b="0" i="0" u="none" strike="noStrike">
                <a:solidFill>
                  <a:srgbClr val="4B5563"/>
                </a:solidFill>
                <a:latin typeface="+mn-lt"/>
                <a:ea typeface="Noto Sans SC"/>
                <a:cs typeface="+mn-lt"/>
                <a:sym typeface="Noto Sans SC"/>
              </a:rPr>
              <a:t>Provide continuous power to the projector and Bluetooth speaker, creating your own open-air cinema under the stars, playing classic films or cheerful music, filling your camping night with laughter.</a:t>
            </a:r>
            <a:endParaRPr lang="en-US" altLang="zh-CN" sz="1200" b="0" i="0" u="none" strike="noStrike">
              <a:solidFill>
                <a:srgbClr val="4B5563"/>
              </a:solidFill>
              <a:latin typeface="Noto Sans SC"/>
              <a:ea typeface="Noto Sans SC"/>
              <a:cs typeface="Noto Sans SC"/>
              <a:sym typeface="Noto Sans SC"/>
            </a:endParaRPr>
          </a:p>
        </p:txBody>
      </p:sp>
      <p:sp>
        <p:nvSpPr>
          <p:cNvPr id="17" name="AutoShape 17"/>
          <p:cNvSpPr/>
          <p:nvPr/>
        </p:nvSpPr>
        <p:spPr>
          <a:xfrm>
            <a:off x="6223000" y="3937000"/>
            <a:ext cx="52070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6223000" y="3937000"/>
            <a:ext cx="50800" cy="1206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13500" y="4127500"/>
            <a:ext cx="355600" cy="355600"/>
          </a:xfrm>
          <a:prstGeom prst="rect">
            <a:avLst/>
          </a:prstGeom>
        </p:spPr>
      </p:pic>
      <p:sp>
        <p:nvSpPr>
          <p:cNvPr id="20" name="AutoShape 20"/>
          <p:cNvSpPr/>
          <p:nvPr/>
        </p:nvSpPr>
        <p:spPr>
          <a:xfrm>
            <a:off x="6921500" y="4064000"/>
            <a:ext cx="4381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i="0" u="none" strike="noStrike">
                <a:solidFill>
                  <a:schemeClr val="accent6">
                    <a:lumMod val="50000"/>
                  </a:schemeClr>
                </a:solidFill>
                <a:latin typeface="Arial" panose="020B0604020202090204" pitchFamily="34" charset="0"/>
                <a:cs typeface="Arial" panose="020B0604020202090204" pitchFamily="34" charset="0"/>
                <a:sym typeface="Noto Sans SC"/>
              </a:rPr>
              <a:t>Power supply ensures, keeping your moments alive.</a:t>
            </a:r>
            <a:endParaRPr lang="en-US" altLang="zh-CN" sz="1200" b="0" i="0" u="none" strike="noStrike">
              <a:solidFill>
                <a:srgbClr val="4B5563"/>
              </a:solidFill>
              <a:latin typeface="Noto Sans SC"/>
              <a:ea typeface="Noto Sans SC"/>
              <a:cs typeface="Noto Sans SC"/>
              <a:sym typeface="Noto Sans SC"/>
            </a:endParaRPr>
          </a:p>
          <a:p>
            <a:pPr marL="0" indent="0" algn="l">
              <a:lnSpc>
                <a:spcPct val="125000"/>
              </a:lnSpc>
              <a:defRPr/>
            </a:pPr>
            <a:r>
              <a:rPr lang="en-US" altLang="zh-CN" sz="1200" b="0" i="0" u="none" strike="noStrike">
                <a:solidFill>
                  <a:srgbClr val="4B5563"/>
                </a:solidFill>
                <a:latin typeface="Noto Sans SC"/>
                <a:ea typeface="Noto Sans SC"/>
                <a:cs typeface="Noto Sans SC"/>
                <a:sym typeface="Noto Sans SC"/>
              </a:rPr>
              <a:t>Multiple interfaces can simultaneously power cameras, drones, and action cameras, ensuring that outdoor shooting, communication, and navigation equipment are always online and that no precious footage is missed.</a:t>
            </a:r>
            <a:endParaRPr lang="en-US" altLang="zh-CN" sz="1200" b="0" i="0" u="none" strike="noStrike">
              <a:solidFill>
                <a:srgbClr val="4B5563"/>
              </a:solidFill>
              <a:latin typeface="Noto Sans SC"/>
              <a:ea typeface="Noto Sans SC"/>
              <a:cs typeface="Noto Sans SC"/>
              <a:sym typeface="Noto Sans SC"/>
            </a:endParaRPr>
          </a:p>
        </p:txBody>
      </p:sp>
      <p:pic>
        <p:nvPicPr>
          <p:cNvPr id="21" name="Picture 21"/>
          <p:cNvPicPr>
            <a:picLocks noChangeAspect="1"/>
          </p:cNvPicPr>
          <p:nvPr/>
        </p:nvPicPr>
        <p:blipFill>
          <a:blip r:embed="rId9"/>
          <a:srcRect t="25000" b="25000"/>
          <a:stretch>
            <a:fillRect/>
          </a:stretch>
        </p:blipFill>
        <p:spPr>
          <a:xfrm>
            <a:off x="762000" y="5397500"/>
            <a:ext cx="3429000" cy="1143000"/>
          </a:xfrm>
          <a:prstGeom prst="round2SameRect">
            <a:avLst/>
          </a:prstGeom>
          <a:noFill/>
          <a:ln w="25400" cap="flat" cmpd="sng">
            <a:noFill/>
            <a:prstDash val="solid"/>
            <a:round/>
          </a:ln>
        </p:spPr>
      </p:pic>
      <p:pic>
        <p:nvPicPr>
          <p:cNvPr id="22" name="Picture 22"/>
          <p:cNvPicPr>
            <a:picLocks noChangeAspect="1"/>
          </p:cNvPicPr>
          <p:nvPr/>
        </p:nvPicPr>
        <p:blipFill>
          <a:blip r:embed="rId10"/>
          <a:srcRect t="20260" b="20260"/>
          <a:stretch>
            <a:fillRect/>
          </a:stretch>
        </p:blipFill>
        <p:spPr>
          <a:xfrm>
            <a:off x="4381500" y="5397500"/>
            <a:ext cx="3429000" cy="1143000"/>
          </a:xfrm>
          <a:prstGeom prst="round2SameRect">
            <a:avLst/>
          </a:prstGeom>
          <a:noFill/>
          <a:ln w="25400" cap="flat" cmpd="sng">
            <a:noFill/>
            <a:prstDash val="solid"/>
            <a:round/>
          </a:ln>
        </p:spPr>
      </p:pic>
      <p:pic>
        <p:nvPicPr>
          <p:cNvPr id="23" name="Picture 23"/>
          <p:cNvPicPr>
            <a:picLocks noChangeAspect="1"/>
          </p:cNvPicPr>
          <p:nvPr/>
        </p:nvPicPr>
        <p:blipFill>
          <a:blip r:embed="rId11"/>
          <a:srcRect t="33333" b="33333"/>
          <a:stretch>
            <a:fillRect/>
          </a:stretch>
        </p:blipFill>
        <p:spPr>
          <a:xfrm>
            <a:off x="8001000" y="5397500"/>
            <a:ext cx="3429000" cy="1143000"/>
          </a:xfrm>
          <a:prstGeom prst="round2SameRect">
            <a:avLst/>
          </a:prstGeom>
          <a:noFill/>
          <a:ln w="25400" cap="flat" cmpd="sng">
            <a:noFill/>
            <a:prstDash val="solid"/>
            <a:rou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Home Emergency</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270000"/>
            <a:ext cx="7620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778000"/>
            <a:ext cx="558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500"/>
              <a:t>In the event of a sudden power outage, BIBOO acts as a "backup heart" for your home. It activates instantly when the mains power fails, ensuring the basic functions of your household and the smooth flow of critical information, preventing unexpected events from disrupting your daily life.</a:t>
            </a:r>
            <a:endParaRPr lang="en-US" altLang="zh-CN" sz="1500"/>
          </a:p>
        </p:txBody>
      </p:sp>
      <p:sp>
        <p:nvSpPr>
          <p:cNvPr id="5" name="AutoShape 5"/>
          <p:cNvSpPr/>
          <p:nvPr/>
        </p:nvSpPr>
        <p:spPr>
          <a:xfrm>
            <a:off x="762000" y="3302000"/>
            <a:ext cx="2730500" cy="1397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3492500"/>
            <a:ext cx="355600" cy="355600"/>
          </a:xfrm>
          <a:prstGeom prst="rect">
            <a:avLst/>
          </a:prstGeom>
        </p:spPr>
      </p:pic>
      <p:sp>
        <p:nvSpPr>
          <p:cNvPr id="7" name="AutoShape 7"/>
          <p:cNvSpPr/>
          <p:nvPr/>
        </p:nvSpPr>
        <p:spPr>
          <a:xfrm>
            <a:off x="1460500" y="3454400"/>
            <a:ext cx="190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a:solidFill>
                  <a:schemeClr val="accent6">
                    <a:lumMod val="50000"/>
                  </a:schemeClr>
                </a:solidFill>
                <a:latin typeface="Arial" panose="020B0604020202090204" pitchFamily="34" charset="0"/>
                <a:cs typeface="Arial" panose="020B0604020202090204" pitchFamily="34" charset="0"/>
              </a:rPr>
              <a:t>Protect critical electrical appliances</a:t>
            </a:r>
            <a:endParaRPr lang="en-US" altLang="zh-CN" sz="1400" b="1">
              <a:solidFill>
                <a:schemeClr val="accent6">
                  <a:lumMod val="50000"/>
                </a:schemeClr>
              </a:solidFill>
              <a:latin typeface="Arial" panose="020B0604020202090204" pitchFamily="34" charset="0"/>
              <a:cs typeface="Arial" panose="020B0604020202090204" pitchFamily="34" charset="0"/>
            </a:endParaRPr>
          </a:p>
        </p:txBody>
      </p:sp>
      <p:cxnSp>
        <p:nvCxnSpPr>
          <p:cNvPr id="8" name="Connector 8"/>
          <p:cNvCxnSpPr/>
          <p:nvPr/>
        </p:nvCxnSpPr>
        <p:spPr>
          <a:xfrm rot="-18582">
            <a:off x="952517" y="3994150"/>
            <a:ext cx="23495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9" name="AutoShape 9"/>
          <p:cNvSpPr/>
          <p:nvPr/>
        </p:nvSpPr>
        <p:spPr>
          <a:xfrm>
            <a:off x="952500" y="4089400"/>
            <a:ext cx="2349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200">
                <a:solidFill>
                  <a:srgbClr val="4B5563"/>
                </a:solidFill>
                <a:latin typeface="+mn-lt"/>
                <a:ea typeface="Noto Sans SC"/>
                <a:cs typeface="+mn-lt"/>
              </a:rPr>
              <a:t>Continuously supply power to refrigerators and freezers to prevent fresh food from spoiling.</a:t>
            </a:r>
            <a:endParaRPr lang="en-US" altLang="zh-CN" sz="1200">
              <a:solidFill>
                <a:srgbClr val="4B5563"/>
              </a:solidFill>
              <a:latin typeface="+mn-lt"/>
              <a:ea typeface="Noto Sans SC"/>
              <a:cs typeface="+mn-lt"/>
            </a:endParaRPr>
          </a:p>
        </p:txBody>
      </p:sp>
      <p:sp>
        <p:nvSpPr>
          <p:cNvPr id="10" name="AutoShape 10"/>
          <p:cNvSpPr/>
          <p:nvPr/>
        </p:nvSpPr>
        <p:spPr>
          <a:xfrm>
            <a:off x="3746500" y="3302000"/>
            <a:ext cx="2730500" cy="1397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37000" y="3492500"/>
            <a:ext cx="355600" cy="355600"/>
          </a:xfrm>
          <a:prstGeom prst="rect">
            <a:avLst/>
          </a:prstGeom>
        </p:spPr>
      </p:pic>
      <p:sp>
        <p:nvSpPr>
          <p:cNvPr id="12" name="AutoShape 12"/>
          <p:cNvSpPr/>
          <p:nvPr/>
        </p:nvSpPr>
        <p:spPr>
          <a:xfrm>
            <a:off x="4445000" y="3454400"/>
            <a:ext cx="190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a:solidFill>
                  <a:schemeClr val="accent6">
                    <a:lumMod val="50000"/>
                  </a:schemeClr>
                </a:solidFill>
                <a:latin typeface="Arial" panose="020B0604020202090204" pitchFamily="34" charset="0"/>
                <a:cs typeface="Arial" panose="020B0604020202090204" pitchFamily="34" charset="0"/>
              </a:rPr>
              <a:t>Maintain ambient lighting</a:t>
            </a:r>
            <a:endParaRPr lang="en-US" altLang="zh-CN" sz="1400" b="1">
              <a:solidFill>
                <a:schemeClr val="accent6">
                  <a:lumMod val="50000"/>
                </a:schemeClr>
              </a:solidFill>
              <a:latin typeface="Arial" panose="020B0604020202090204" pitchFamily="34" charset="0"/>
              <a:cs typeface="Arial" panose="020B0604020202090204" pitchFamily="34" charset="0"/>
            </a:endParaRPr>
          </a:p>
        </p:txBody>
      </p:sp>
      <p:cxnSp>
        <p:nvCxnSpPr>
          <p:cNvPr id="13" name="Connector 13"/>
          <p:cNvCxnSpPr/>
          <p:nvPr/>
        </p:nvCxnSpPr>
        <p:spPr>
          <a:xfrm rot="-18582">
            <a:off x="3937017" y="3994150"/>
            <a:ext cx="23495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14" name="AutoShape 14"/>
          <p:cNvSpPr/>
          <p:nvPr/>
        </p:nvSpPr>
        <p:spPr>
          <a:xfrm>
            <a:off x="3937000" y="4089400"/>
            <a:ext cx="2349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200">
                <a:solidFill>
                  <a:srgbClr val="4B5563"/>
                </a:solidFill>
                <a:latin typeface="+mn-lt"/>
                <a:ea typeface="Noto Sans SC"/>
                <a:cs typeface="+mn-lt"/>
              </a:rPr>
              <a:t>Turn on emergency lighting equipment to ensure the safety and convenience.</a:t>
            </a:r>
            <a:endParaRPr lang="en-US" altLang="zh-CN" sz="1200">
              <a:solidFill>
                <a:srgbClr val="4B5563"/>
              </a:solidFill>
              <a:latin typeface="+mn-lt"/>
              <a:ea typeface="Noto Sans SC"/>
              <a:cs typeface="+mn-lt"/>
            </a:endParaRPr>
          </a:p>
        </p:txBody>
      </p:sp>
      <p:sp>
        <p:nvSpPr>
          <p:cNvPr id="15" name="AutoShape 15"/>
          <p:cNvSpPr/>
          <p:nvPr/>
        </p:nvSpPr>
        <p:spPr>
          <a:xfrm>
            <a:off x="762000" y="5080000"/>
            <a:ext cx="2730500" cy="1397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5270500"/>
            <a:ext cx="355600" cy="355600"/>
          </a:xfrm>
          <a:prstGeom prst="rect">
            <a:avLst/>
          </a:prstGeom>
        </p:spPr>
      </p:pic>
      <p:sp>
        <p:nvSpPr>
          <p:cNvPr id="17" name="AutoShape 17"/>
          <p:cNvSpPr/>
          <p:nvPr/>
        </p:nvSpPr>
        <p:spPr>
          <a:xfrm>
            <a:off x="1460500" y="5232400"/>
            <a:ext cx="190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a:solidFill>
                  <a:schemeClr val="accent6">
                    <a:lumMod val="50000"/>
                  </a:schemeClr>
                </a:solidFill>
                <a:latin typeface="Arial" panose="020B0604020202090204" pitchFamily="34" charset="0"/>
                <a:cs typeface="Arial" panose="020B0604020202090204" pitchFamily="34" charset="0"/>
              </a:rPr>
              <a:t>Maintain network communication</a:t>
            </a:r>
            <a:endParaRPr lang="en-US" altLang="zh-CN" sz="1400" b="1">
              <a:solidFill>
                <a:schemeClr val="accent6">
                  <a:lumMod val="50000"/>
                </a:schemeClr>
              </a:solidFill>
              <a:latin typeface="Arial" panose="020B0604020202090204" pitchFamily="34" charset="0"/>
              <a:cs typeface="Arial" panose="020B0604020202090204" pitchFamily="34" charset="0"/>
            </a:endParaRPr>
          </a:p>
        </p:txBody>
      </p:sp>
      <p:cxnSp>
        <p:nvCxnSpPr>
          <p:cNvPr id="18" name="Connector 18"/>
          <p:cNvCxnSpPr/>
          <p:nvPr/>
        </p:nvCxnSpPr>
        <p:spPr>
          <a:xfrm rot="-18582">
            <a:off x="952517" y="5772150"/>
            <a:ext cx="23495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19" name="AutoShape 19"/>
          <p:cNvSpPr/>
          <p:nvPr/>
        </p:nvSpPr>
        <p:spPr>
          <a:xfrm>
            <a:off x="952500" y="5842000"/>
            <a:ext cx="23495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200">
                <a:solidFill>
                  <a:srgbClr val="4B5563"/>
                </a:solidFill>
                <a:latin typeface="+mn-lt"/>
                <a:ea typeface="Noto Sans SC"/>
                <a:cs typeface="+mn-lt"/>
              </a:rPr>
              <a:t>Provide continuous power to the optical modem and router to ensure uninterrupted communication in emergencies.</a:t>
            </a:r>
            <a:endParaRPr lang="en-US" altLang="zh-CN" sz="1200">
              <a:solidFill>
                <a:srgbClr val="4B5563"/>
              </a:solidFill>
              <a:latin typeface="+mn-lt"/>
              <a:ea typeface="Noto Sans SC"/>
              <a:cs typeface="+mn-lt"/>
            </a:endParaRPr>
          </a:p>
        </p:txBody>
      </p:sp>
      <p:sp>
        <p:nvSpPr>
          <p:cNvPr id="20" name="AutoShape 20"/>
          <p:cNvSpPr/>
          <p:nvPr/>
        </p:nvSpPr>
        <p:spPr>
          <a:xfrm>
            <a:off x="3746500" y="5080000"/>
            <a:ext cx="2730500" cy="1397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937000" y="5270500"/>
            <a:ext cx="355600" cy="355600"/>
          </a:xfrm>
          <a:prstGeom prst="rect">
            <a:avLst/>
          </a:prstGeom>
        </p:spPr>
      </p:pic>
      <p:sp>
        <p:nvSpPr>
          <p:cNvPr id="22" name="AutoShape 22"/>
          <p:cNvSpPr/>
          <p:nvPr/>
        </p:nvSpPr>
        <p:spPr>
          <a:xfrm>
            <a:off x="4445000" y="5232400"/>
            <a:ext cx="1905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a:solidFill>
                  <a:schemeClr val="accent6">
                    <a:lumMod val="50000"/>
                  </a:schemeClr>
                </a:solidFill>
                <a:latin typeface="Arial" panose="020B0604020202090204" pitchFamily="34" charset="0"/>
                <a:cs typeface="Arial" panose="020B0604020202090204" pitchFamily="34" charset="0"/>
              </a:rPr>
              <a:t>Critical medical support</a:t>
            </a:r>
            <a:endParaRPr lang="en-US" altLang="zh-CN" sz="1400" b="1">
              <a:solidFill>
                <a:schemeClr val="accent6">
                  <a:lumMod val="50000"/>
                </a:schemeClr>
              </a:solidFill>
              <a:latin typeface="Arial" panose="020B0604020202090204" pitchFamily="34" charset="0"/>
              <a:cs typeface="Arial" panose="020B0604020202090204" pitchFamily="34" charset="0"/>
            </a:endParaRPr>
          </a:p>
        </p:txBody>
      </p:sp>
      <p:cxnSp>
        <p:nvCxnSpPr>
          <p:cNvPr id="23" name="Connector 23"/>
          <p:cNvCxnSpPr/>
          <p:nvPr/>
        </p:nvCxnSpPr>
        <p:spPr>
          <a:xfrm rot="-18582">
            <a:off x="3937017" y="5772150"/>
            <a:ext cx="23495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24" name="AutoShape 24"/>
          <p:cNvSpPr/>
          <p:nvPr/>
        </p:nvSpPr>
        <p:spPr>
          <a:xfrm>
            <a:off x="3937000" y="5842000"/>
            <a:ext cx="23495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200">
                <a:solidFill>
                  <a:srgbClr val="4B5563"/>
                </a:solidFill>
                <a:latin typeface="+mn-lt"/>
                <a:ea typeface="Noto Sans SC"/>
                <a:cs typeface="+mn-lt"/>
              </a:rPr>
              <a:t>Providing power to critical medical equipment such as ventilators and oxygen concentrators to safeguard lives and health.</a:t>
            </a:r>
            <a:endParaRPr lang="en-US" altLang="zh-CN" sz="1200">
              <a:solidFill>
                <a:srgbClr val="4B5563"/>
              </a:solidFill>
              <a:latin typeface="+mn-lt"/>
              <a:ea typeface="Noto Sans SC"/>
              <a:cs typeface="+mn-lt"/>
            </a:endParaRPr>
          </a:p>
        </p:txBody>
      </p:sp>
      <p:pic>
        <p:nvPicPr>
          <p:cNvPr id="25" name="Picture 25"/>
          <p:cNvPicPr>
            <a:picLocks noChangeAspect="1"/>
          </p:cNvPicPr>
          <p:nvPr/>
        </p:nvPicPr>
        <p:blipFill>
          <a:blip r:embed="rId9"/>
          <a:srcRect t="12500" b="12500"/>
          <a:stretch>
            <a:fillRect/>
          </a:stretch>
        </p:blipFill>
        <p:spPr>
          <a:xfrm>
            <a:off x="7112000" y="2159000"/>
            <a:ext cx="4064000" cy="3048000"/>
          </a:xfrm>
          <a:prstGeom prst="ellipse">
            <a:avLst/>
          </a:prstGeom>
          <a:noFill/>
          <a:ln w="25400" cap="flat" cmpd="sng">
            <a:noFill/>
            <a:prstDash val="solid"/>
            <a:round/>
          </a:ln>
        </p:spPr>
      </p:pic>
      <p:sp>
        <p:nvSpPr>
          <p:cNvPr id="26" name="AutoShape 26"/>
          <p:cNvSpPr/>
          <p:nvPr/>
        </p:nvSpPr>
        <p:spPr>
          <a:xfrm>
            <a:off x="7112000" y="5461000"/>
            <a:ext cx="4064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a:t>Professional emergency lighting equipment, paired with the BIBOO power system, is plug-and-play, building a solid emergency protection line for your home and ensuring that power outages are no longer a problem in your life.</a:t>
            </a:r>
            <a:endParaRPr lang="en-US" altLang="zh-C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CONTENTS</a:t>
            </a:r>
            <a:endParaRPr lang="en-US" sz="1100"/>
          </a:p>
        </p:txBody>
      </p:sp>
      <p:sp>
        <p:nvSpPr>
          <p:cNvPr id="4" name="AutoShape 4">
            <a:hlinkClick r:id="rId2" action="ppaction://hlinksldjump"/>
          </p:cNvPr>
          <p:cNvSpPr/>
          <p:nvPr/>
        </p:nvSpPr>
        <p:spPr>
          <a:xfrm>
            <a:off x="762000" y="2032000"/>
            <a:ext cx="3429000" cy="17780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2032000"/>
            <a:ext cx="76200" cy="17780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016000" y="2159000"/>
            <a:ext cx="2921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00704A"/>
                </a:solidFill>
                <a:latin typeface="Noto Sans SC"/>
                <a:ea typeface="Noto Sans SC"/>
                <a:cs typeface="Noto Sans SC"/>
                <a:sym typeface="Noto Sans SC"/>
              </a:rPr>
              <a:t>01</a:t>
            </a:r>
            <a:endParaRPr lang="en-US" sz="1100"/>
          </a:p>
        </p:txBody>
      </p:sp>
      <p:sp>
        <p:nvSpPr>
          <p:cNvPr id="7" name="AutoShape 7"/>
          <p:cNvSpPr/>
          <p:nvPr/>
        </p:nvSpPr>
        <p:spPr>
          <a:xfrm>
            <a:off x="1016000" y="2857500"/>
            <a:ext cx="2921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b="1" i="0" u="none" strike="noStrike">
                <a:solidFill>
                  <a:srgbClr val="1F2937"/>
                </a:solidFill>
                <a:latin typeface="Noto Sans SC"/>
                <a:ea typeface="Noto Sans SC"/>
                <a:cs typeface="Noto Sans SC"/>
                <a:sym typeface="Noto Sans SC"/>
              </a:rPr>
              <a:t>ABOUT BIBOO</a:t>
            </a:r>
            <a:endParaRPr lang="en-US" sz="1000"/>
          </a:p>
          <a:p>
            <a:pPr marL="0" indent="0" algn="l">
              <a:lnSpc>
                <a:spcPct val="117000"/>
              </a:lnSpc>
            </a:pPr>
            <a:r>
              <a:rPr lang="en-US" altLang="zh-CN" sz="1200" b="0" i="0" u="none" strike="noStrike">
                <a:solidFill>
                  <a:srgbClr val="4B5563"/>
                </a:solidFill>
                <a:latin typeface="Noto Sans SC"/>
                <a:ea typeface="Noto Sans SC"/>
                <a:cs typeface="Noto Sans SC"/>
                <a:sym typeface="Noto Sans SC"/>
              </a:rPr>
              <a:t>Illuminate the outdoor life and explore the infinite charm of the symbiosis between nature and technology.</a:t>
            </a:r>
            <a:endParaRPr lang="en-US" altLang="zh-CN" sz="1200"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4381500" y="2032000"/>
            <a:ext cx="3429000" cy="17780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4381500" y="2032000"/>
            <a:ext cx="76200" cy="17780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4635500" y="2159000"/>
            <a:ext cx="2921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00704A"/>
                </a:solidFill>
                <a:latin typeface="Noto Sans SC"/>
                <a:ea typeface="Noto Sans SC"/>
                <a:cs typeface="Noto Sans SC"/>
                <a:sym typeface="Noto Sans SC"/>
              </a:rPr>
              <a:t>02</a:t>
            </a:r>
            <a:endParaRPr lang="en-US" sz="1100"/>
          </a:p>
        </p:txBody>
      </p:sp>
      <p:sp>
        <p:nvSpPr>
          <p:cNvPr id="11" name="AutoShape 11"/>
          <p:cNvSpPr/>
          <p:nvPr/>
        </p:nvSpPr>
        <p:spPr>
          <a:xfrm>
            <a:off x="4635500" y="2857500"/>
            <a:ext cx="2921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b="1" i="0" u="none" strike="noStrike">
                <a:solidFill>
                  <a:srgbClr val="1F2937"/>
                </a:solidFill>
                <a:latin typeface="Noto Sans SC"/>
                <a:ea typeface="Noto Sans SC"/>
                <a:cs typeface="Noto Sans SC"/>
                <a:sym typeface="Noto Sans SC"/>
              </a:rPr>
              <a:t>CORE TECHNOLOGY</a:t>
            </a:r>
            <a:endParaRPr lang="en-US" sz="1000"/>
          </a:p>
          <a:p>
            <a:pPr marL="0" indent="0" algn="l">
              <a:lnSpc>
                <a:spcPct val="117000"/>
              </a:lnSpc>
            </a:pPr>
            <a:r>
              <a:rPr lang="en-US" altLang="zh-CN" sz="1200" b="0" i="0" u="none" strike="noStrike">
                <a:solidFill>
                  <a:srgbClr val="4B5563"/>
                </a:solidFill>
                <a:latin typeface="Noto Sans SC"/>
                <a:ea typeface="Noto Sans SC"/>
                <a:cs typeface="Noto Sans SC"/>
                <a:sym typeface="Noto Sans SC"/>
              </a:rPr>
              <a:t>The perfect fusion of a powerful heart and a smart brain defines a new benchmark for energy.</a:t>
            </a:r>
            <a:endParaRPr lang="en-US" altLang="zh-CN" sz="1200" b="0" i="0" u="none" strike="noStrike">
              <a:solidFill>
                <a:srgbClr val="4B5563"/>
              </a:solidFill>
              <a:latin typeface="Noto Sans SC"/>
              <a:ea typeface="Noto Sans SC"/>
              <a:cs typeface="Noto Sans SC"/>
              <a:sym typeface="Noto Sans SC"/>
            </a:endParaRPr>
          </a:p>
        </p:txBody>
      </p:sp>
      <p:sp>
        <p:nvSpPr>
          <p:cNvPr id="12" name="AutoShape 12"/>
          <p:cNvSpPr/>
          <p:nvPr/>
        </p:nvSpPr>
        <p:spPr>
          <a:xfrm>
            <a:off x="8001000" y="2032000"/>
            <a:ext cx="3429000" cy="17780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8001000" y="2032000"/>
            <a:ext cx="76200" cy="17780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8255000" y="2159000"/>
            <a:ext cx="2921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00704A"/>
                </a:solidFill>
                <a:latin typeface="Noto Sans SC"/>
                <a:ea typeface="Noto Sans SC"/>
                <a:cs typeface="Noto Sans SC"/>
                <a:sym typeface="Noto Sans SC"/>
              </a:rPr>
              <a:t>03</a:t>
            </a:r>
            <a:endParaRPr lang="en-US" sz="1100"/>
          </a:p>
        </p:txBody>
      </p:sp>
      <p:sp>
        <p:nvSpPr>
          <p:cNvPr id="15" name="AutoShape 15"/>
          <p:cNvSpPr/>
          <p:nvPr/>
        </p:nvSpPr>
        <p:spPr>
          <a:xfrm>
            <a:off x="8255000" y="2857500"/>
            <a:ext cx="2921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b="1" i="0" u="none" strike="noStrike">
                <a:solidFill>
                  <a:srgbClr val="1F2937"/>
                </a:solidFill>
                <a:latin typeface="Noto Sans SC"/>
                <a:ea typeface="Noto Sans SC"/>
                <a:cs typeface="Noto Sans SC"/>
                <a:sym typeface="Noto Sans SC"/>
              </a:rPr>
              <a:t>PRODUCT MATRIX</a:t>
            </a:r>
            <a:endParaRPr lang="en-US" sz="1000"/>
          </a:p>
          <a:p>
            <a:pPr marL="0" indent="0" algn="l">
              <a:lnSpc>
                <a:spcPct val="117000"/>
              </a:lnSpc>
            </a:pPr>
            <a:r>
              <a:rPr lang="en-US" altLang="zh-CN" sz="1200" b="0" i="0" u="none" strike="noStrike">
                <a:solidFill>
                  <a:srgbClr val="4B5563"/>
                </a:solidFill>
                <a:latin typeface="Noto Sans SC"/>
                <a:ea typeface="Noto Sans SC"/>
                <a:cs typeface="Noto Sans SC"/>
                <a:sym typeface="Noto Sans SC"/>
              </a:rPr>
              <a:t>With diverse scenario coverage, there's always a product that perfectly matches your needs.</a:t>
            </a:r>
            <a:endParaRPr lang="en-US" altLang="zh-CN" sz="1200" b="0" i="0" u="none" strike="noStrike">
              <a:solidFill>
                <a:srgbClr val="4B5563"/>
              </a:solidFill>
              <a:latin typeface="Noto Sans SC"/>
              <a:ea typeface="Noto Sans SC"/>
              <a:cs typeface="Noto Sans SC"/>
              <a:sym typeface="Noto Sans SC"/>
            </a:endParaRPr>
          </a:p>
        </p:txBody>
      </p:sp>
      <p:sp>
        <p:nvSpPr>
          <p:cNvPr id="16" name="AutoShape 16"/>
          <p:cNvSpPr/>
          <p:nvPr/>
        </p:nvSpPr>
        <p:spPr>
          <a:xfrm>
            <a:off x="762000" y="4318000"/>
            <a:ext cx="5270500" cy="17780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762000" y="4318000"/>
            <a:ext cx="76200" cy="17780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1016000" y="4445000"/>
            <a:ext cx="4635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00704A"/>
                </a:solidFill>
                <a:latin typeface="Noto Sans SC"/>
                <a:ea typeface="Noto Sans SC"/>
                <a:cs typeface="Noto Sans SC"/>
                <a:sym typeface="Noto Sans SC"/>
              </a:rPr>
              <a:t>04</a:t>
            </a:r>
            <a:endParaRPr lang="en-US" sz="1100"/>
          </a:p>
        </p:txBody>
      </p:sp>
      <p:cxnSp>
        <p:nvCxnSpPr>
          <p:cNvPr id="19" name="Connector 19"/>
          <p:cNvCxnSpPr/>
          <p:nvPr/>
        </p:nvCxnSpPr>
        <p:spPr>
          <a:xfrm rot="-9167">
            <a:off x="1016008" y="5137150"/>
            <a:ext cx="47625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20" name="AutoShape 20"/>
          <p:cNvSpPr/>
          <p:nvPr/>
        </p:nvSpPr>
        <p:spPr>
          <a:xfrm>
            <a:off x="1016000" y="5270500"/>
            <a:ext cx="4635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1F2937"/>
                </a:solidFill>
                <a:latin typeface="Noto Sans SC"/>
                <a:ea typeface="Noto Sans SC"/>
                <a:cs typeface="Noto Sans SC"/>
                <a:sym typeface="Noto Sans SC"/>
              </a:rPr>
              <a:t>APPLICATIONS</a:t>
            </a:r>
            <a:br>
              <a:rPr lang="en-US" sz="1600" b="1" i="0" u="none" strike="noStrike">
                <a:solidFill>
                  <a:srgbClr val="1F2937"/>
                </a:solidFill>
                <a:latin typeface="Noto Sans SC"/>
                <a:ea typeface="Noto Sans SC"/>
                <a:cs typeface="Noto Sans SC"/>
                <a:sym typeface="Noto Sans SC"/>
              </a:rPr>
            </a:br>
            <a:r>
              <a:rPr lang="en-US" altLang="zh-CN" sz="1200">
                <a:solidFill>
                  <a:srgbClr val="4B5563"/>
                </a:solidFill>
                <a:latin typeface="Noto Sans SC"/>
                <a:ea typeface="Noto Sans SC"/>
                <a:cs typeface="Noto Sans SC"/>
              </a:rPr>
              <a:t>From mountain camping to emergency rescue, boundless power unlocks endless possibilities for your life and work.</a:t>
            </a:r>
            <a:endParaRPr lang="en-US" altLang="zh-CN" sz="1200">
              <a:solidFill>
                <a:srgbClr val="4B5563"/>
              </a:solidFill>
              <a:latin typeface="Noto Sans SC"/>
              <a:ea typeface="Noto Sans SC"/>
              <a:cs typeface="Noto Sans SC"/>
            </a:endParaRPr>
          </a:p>
        </p:txBody>
      </p:sp>
      <p:sp>
        <p:nvSpPr>
          <p:cNvPr id="21" name="AutoShape 21"/>
          <p:cNvSpPr/>
          <p:nvPr/>
        </p:nvSpPr>
        <p:spPr>
          <a:xfrm>
            <a:off x="6350000" y="4318000"/>
            <a:ext cx="5270500" cy="17780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6350000" y="4318000"/>
            <a:ext cx="76200" cy="17780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6604000" y="4445000"/>
            <a:ext cx="4635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800" b="1" i="0" u="none" strike="noStrike">
                <a:solidFill>
                  <a:srgbClr val="00704A"/>
                </a:solidFill>
                <a:latin typeface="Noto Sans SC"/>
                <a:ea typeface="Noto Sans SC"/>
                <a:cs typeface="Noto Sans SC"/>
                <a:sym typeface="Noto Sans SC"/>
              </a:rPr>
              <a:t>05</a:t>
            </a:r>
            <a:endParaRPr lang="en-US" sz="1100"/>
          </a:p>
        </p:txBody>
      </p:sp>
      <p:cxnSp>
        <p:nvCxnSpPr>
          <p:cNvPr id="24" name="Connector 24"/>
          <p:cNvCxnSpPr/>
          <p:nvPr/>
        </p:nvCxnSpPr>
        <p:spPr>
          <a:xfrm rot="-9167">
            <a:off x="6604008" y="5137150"/>
            <a:ext cx="47625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25" name="AutoShape 25"/>
          <p:cNvSpPr/>
          <p:nvPr/>
        </p:nvSpPr>
        <p:spPr>
          <a:xfrm>
            <a:off x="6604000" y="5270500"/>
            <a:ext cx="4635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1F2937"/>
                </a:solidFill>
                <a:latin typeface="Noto Sans SC"/>
                <a:ea typeface="Noto Sans SC"/>
                <a:cs typeface="Noto Sans SC"/>
                <a:sym typeface="Noto Sans SC"/>
              </a:rPr>
              <a:t>ECOSYSTEM</a:t>
            </a:r>
            <a:br>
              <a:rPr lang="en-US" sz="1600" b="1" i="0" u="none" strike="noStrike">
                <a:solidFill>
                  <a:srgbClr val="1F2937"/>
                </a:solidFill>
                <a:latin typeface="Noto Sans SC"/>
                <a:ea typeface="Noto Sans SC"/>
                <a:cs typeface="Noto Sans SC"/>
                <a:sym typeface="Noto Sans SC"/>
              </a:rPr>
            </a:br>
            <a:r>
              <a:rPr lang="en-US" altLang="zh-CN" sz="1200">
                <a:solidFill>
                  <a:srgbClr val="4B5563"/>
                </a:solidFill>
                <a:latin typeface="Noto Sans SC"/>
                <a:ea typeface="Noto Sans SC"/>
                <a:cs typeface="Noto Sans SC"/>
              </a:rPr>
              <a:t>Build an open and shared energy ecosystem network that connects hardware, software, and services to expand your energy boundaries.</a:t>
            </a:r>
            <a:endParaRPr lang="en-US" altLang="zh-CN" sz="1200">
              <a:solidFill>
                <a:srgbClr val="4B5563"/>
              </a:solidFill>
              <a:latin typeface="Noto Sans SC"/>
              <a:ea typeface="Noto Sans SC"/>
              <a:cs typeface="Noto Sans SC"/>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Mobile Office</a:t>
            </a:r>
            <a:endParaRPr lang="en-US" altLang="zh-CN" sz="3200" b="1">
              <a:latin typeface="Arial" panose="020B0604020202090204" pitchFamily="34" charset="0"/>
              <a:cs typeface="Arial" panose="020B0604020202090204" pitchFamily="34" charset="0"/>
            </a:endParaRPr>
          </a:p>
        </p:txBody>
      </p:sp>
      <p:pic>
        <p:nvPicPr>
          <p:cNvPr id="3" name="Picture 3"/>
          <p:cNvPicPr>
            <a:picLocks noChangeAspect="1"/>
          </p:cNvPicPr>
          <p:nvPr/>
        </p:nvPicPr>
        <p:blipFill>
          <a:blip r:embed="rId1"/>
          <a:srcRect t="15277" b="15277"/>
          <a:stretch>
            <a:fillRect/>
          </a:stretch>
        </p:blipFill>
        <p:spPr>
          <a:xfrm>
            <a:off x="762000" y="1905000"/>
            <a:ext cx="4572000" cy="3175000"/>
          </a:xfrm>
          <a:prstGeom prst="pentagon">
            <a:avLst/>
          </a:prstGeom>
          <a:noFill/>
          <a:ln w="25400" cap="flat" cmpd="sng">
            <a:noFill/>
            <a:prstDash val="solid"/>
            <a:round/>
          </a:ln>
        </p:spPr>
      </p:pic>
      <p:sp>
        <p:nvSpPr>
          <p:cNvPr id="4" name="AutoShape 4"/>
          <p:cNvSpPr/>
          <p:nvPr/>
        </p:nvSpPr>
        <p:spPr>
          <a:xfrm>
            <a:off x="762000" y="5461000"/>
            <a:ext cx="457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a:t>This lightweight power bank is perfectly suited for various office scenarios, freeing your creativity and work from the constraints of power outlets.</a:t>
            </a:r>
            <a:endParaRPr lang="en-US" altLang="zh-CN"/>
          </a:p>
        </p:txBody>
      </p:sp>
      <p:cxnSp>
        <p:nvCxnSpPr>
          <p:cNvPr id="5" name="Connector 5"/>
          <p:cNvCxnSpPr/>
          <p:nvPr/>
        </p:nvCxnSpPr>
        <p:spPr>
          <a:xfrm rot="5389582">
            <a:off x="3746500" y="3994160"/>
            <a:ext cx="41910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6" name="AutoShape 6"/>
          <p:cNvSpPr/>
          <p:nvPr/>
        </p:nvSpPr>
        <p:spPr>
          <a:xfrm>
            <a:off x="6096000" y="1905000"/>
            <a:ext cx="5334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Break free from the physical constraints of the office and start working efficiently anytime, anywhere. BIBOO provides stable, reliable, and long-lasting power support for all your work devices, making it the perfect partner for your professional work.</a:t>
            </a:r>
            <a:endParaRPr lang="en-US" altLang="zh-CN" sz="1600"/>
          </a:p>
        </p:txBody>
      </p:sp>
      <p:sp>
        <p:nvSpPr>
          <p:cNvPr id="7" name="AutoShape 7"/>
          <p:cNvSpPr/>
          <p:nvPr/>
        </p:nvSpPr>
        <p:spPr>
          <a:xfrm>
            <a:off x="6096000" y="3429000"/>
            <a:ext cx="1676400" cy="2667635"/>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6096000" y="3429000"/>
            <a:ext cx="16764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48400" y="3683000"/>
            <a:ext cx="355600" cy="355600"/>
          </a:xfrm>
          <a:prstGeom prst="rect">
            <a:avLst/>
          </a:prstGeom>
        </p:spPr>
      </p:pic>
      <p:sp>
        <p:nvSpPr>
          <p:cNvPr id="10" name="AutoShape 10"/>
          <p:cNvSpPr/>
          <p:nvPr/>
        </p:nvSpPr>
        <p:spPr>
          <a:xfrm>
            <a:off x="6248400" y="4191000"/>
            <a:ext cx="139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b="1">
                <a:solidFill>
                  <a:schemeClr val="accent6">
                    <a:lumMod val="50000"/>
                  </a:schemeClr>
                </a:solidFill>
                <a:latin typeface="Arial" panose="020B0604020202090204" pitchFamily="34" charset="0"/>
                <a:cs typeface="Arial" panose="020B0604020202090204" pitchFamily="34" charset="0"/>
              </a:rPr>
              <a:t>Continuous work</a:t>
            </a:r>
            <a:endParaRPr lang="en-US" altLang="zh-CN" b="1">
              <a:solidFill>
                <a:schemeClr val="accent6">
                  <a:lumMod val="50000"/>
                </a:schemeClr>
              </a:solidFill>
              <a:latin typeface="Arial" panose="020B0604020202090204" pitchFamily="34" charset="0"/>
              <a:cs typeface="Arial" panose="020B0604020202090204" pitchFamily="34" charset="0"/>
            </a:endParaRPr>
          </a:p>
        </p:txBody>
      </p:sp>
      <p:sp>
        <p:nvSpPr>
          <p:cNvPr id="11" name="AutoShape 11"/>
          <p:cNvSpPr/>
          <p:nvPr/>
        </p:nvSpPr>
        <p:spPr>
          <a:xfrm>
            <a:off x="6248400" y="4699000"/>
            <a:ext cx="1397000" cy="1280795"/>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200">
                <a:solidFill>
                  <a:srgbClr val="4B5563"/>
                </a:solidFill>
                <a:latin typeface="+mn-lt"/>
                <a:ea typeface="Noto Sans SC"/>
                <a:cs typeface="+mn-lt"/>
              </a:rPr>
              <a:t>Uninterrupted power to core office equipment, like laptops, monitors, and printers.</a:t>
            </a:r>
            <a:endParaRPr lang="en-US" altLang="zh-CN" sz="1200">
              <a:solidFill>
                <a:srgbClr val="4B5563"/>
              </a:solidFill>
              <a:latin typeface="+mn-lt"/>
              <a:ea typeface="Noto Sans SC"/>
              <a:cs typeface="+mn-lt"/>
            </a:endParaRPr>
          </a:p>
        </p:txBody>
      </p:sp>
      <p:sp>
        <p:nvSpPr>
          <p:cNvPr id="12" name="AutoShape 12"/>
          <p:cNvSpPr/>
          <p:nvPr/>
        </p:nvSpPr>
        <p:spPr>
          <a:xfrm>
            <a:off x="7924800" y="3429000"/>
            <a:ext cx="1676400" cy="2667635"/>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7924800" y="3429000"/>
            <a:ext cx="16764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77200" y="3683000"/>
            <a:ext cx="355600" cy="355600"/>
          </a:xfrm>
          <a:prstGeom prst="rect">
            <a:avLst/>
          </a:prstGeom>
        </p:spPr>
      </p:pic>
      <p:sp>
        <p:nvSpPr>
          <p:cNvPr id="15" name="AutoShape 15"/>
          <p:cNvSpPr/>
          <p:nvPr/>
        </p:nvSpPr>
        <p:spPr>
          <a:xfrm>
            <a:off x="8077200" y="4191000"/>
            <a:ext cx="139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a:solidFill>
                  <a:schemeClr val="accent6">
                    <a:lumMod val="50000"/>
                  </a:schemeClr>
                </a:solidFill>
                <a:latin typeface="Arial" panose="020B0604020202090204" pitchFamily="34" charset="0"/>
                <a:cs typeface="Arial" panose="020B0604020202090204" pitchFamily="34" charset="0"/>
              </a:rPr>
              <a:t>On-site survey</a:t>
            </a:r>
            <a:endParaRPr lang="en-US" altLang="zh-CN" sz="1400" b="1">
              <a:solidFill>
                <a:schemeClr val="accent6">
                  <a:lumMod val="50000"/>
                </a:schemeClr>
              </a:solidFill>
              <a:latin typeface="Arial" panose="020B0604020202090204" pitchFamily="34" charset="0"/>
              <a:cs typeface="Arial" panose="020B0604020202090204" pitchFamily="34" charset="0"/>
            </a:endParaRPr>
          </a:p>
        </p:txBody>
      </p:sp>
      <p:sp>
        <p:nvSpPr>
          <p:cNvPr id="16" name="AutoShape 16"/>
          <p:cNvSpPr/>
          <p:nvPr/>
        </p:nvSpPr>
        <p:spPr>
          <a:xfrm>
            <a:off x="8077200" y="4699000"/>
            <a:ext cx="1397000" cy="128143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200">
                <a:solidFill>
                  <a:srgbClr val="4B5563"/>
                </a:solidFill>
                <a:latin typeface="+mn-lt"/>
                <a:ea typeface="Noto Sans SC"/>
                <a:cs typeface="+mn-lt"/>
              </a:rPr>
              <a:t>It is compatible with surveying instruments, walkie-talkies, and tablets, ensuring accurate and efficient outdoor operations.</a:t>
            </a:r>
            <a:endParaRPr lang="en-US" altLang="zh-CN" sz="1200">
              <a:solidFill>
                <a:srgbClr val="4B5563"/>
              </a:solidFill>
              <a:latin typeface="+mn-lt"/>
              <a:ea typeface="Noto Sans SC"/>
              <a:cs typeface="+mn-lt"/>
            </a:endParaRPr>
          </a:p>
        </p:txBody>
      </p:sp>
      <p:sp>
        <p:nvSpPr>
          <p:cNvPr id="17" name="AutoShape 17"/>
          <p:cNvSpPr/>
          <p:nvPr/>
        </p:nvSpPr>
        <p:spPr>
          <a:xfrm>
            <a:off x="9753600" y="3429000"/>
            <a:ext cx="1676400" cy="2667635"/>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9753600" y="3429000"/>
            <a:ext cx="16764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06000" y="3683000"/>
            <a:ext cx="355600" cy="355600"/>
          </a:xfrm>
          <a:prstGeom prst="rect">
            <a:avLst/>
          </a:prstGeom>
        </p:spPr>
      </p:pic>
      <p:sp>
        <p:nvSpPr>
          <p:cNvPr id="20" name="AutoShape 20"/>
          <p:cNvSpPr/>
          <p:nvPr/>
        </p:nvSpPr>
        <p:spPr>
          <a:xfrm>
            <a:off x="9906000" y="4191000"/>
            <a:ext cx="1397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400" b="1">
                <a:solidFill>
                  <a:schemeClr val="accent6">
                    <a:lumMod val="50000"/>
                  </a:schemeClr>
                </a:solidFill>
                <a:latin typeface="Arial" panose="020B0604020202090204" pitchFamily="34" charset="0"/>
                <a:cs typeface="Arial" panose="020B0604020202090204" pitchFamily="34" charset="0"/>
              </a:rPr>
              <a:t>Outdoor live streaming</a:t>
            </a:r>
            <a:endParaRPr lang="en-US" altLang="zh-CN" sz="1400" b="1">
              <a:solidFill>
                <a:schemeClr val="accent6">
                  <a:lumMod val="50000"/>
                </a:schemeClr>
              </a:solidFill>
              <a:latin typeface="Arial" panose="020B0604020202090204" pitchFamily="34" charset="0"/>
              <a:cs typeface="Arial" panose="020B0604020202090204" pitchFamily="34" charset="0"/>
            </a:endParaRPr>
          </a:p>
        </p:txBody>
      </p:sp>
      <p:sp>
        <p:nvSpPr>
          <p:cNvPr id="21" name="AutoShape 21"/>
          <p:cNvSpPr/>
          <p:nvPr/>
        </p:nvSpPr>
        <p:spPr>
          <a:xfrm>
            <a:off x="9906000" y="4699000"/>
            <a:ext cx="1397000" cy="128143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200">
                <a:solidFill>
                  <a:srgbClr val="4B5563"/>
                </a:solidFill>
                <a:latin typeface="+mn-lt"/>
                <a:ea typeface="Noto Sans SC"/>
                <a:cs typeface="+mn-lt"/>
              </a:rPr>
              <a:t>Provides long battery life for cameras, microphones, and fill lights, meeting the challenges of live streaming.</a:t>
            </a:r>
            <a:endParaRPr lang="en-US" altLang="zh-CN" sz="1200">
              <a:solidFill>
                <a:srgbClr val="4B5563"/>
              </a:solidFill>
              <a:latin typeface="+mn-lt"/>
              <a:ea typeface="Noto Sans SC"/>
              <a:cs typeface="+mn-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t="-38888" b="-38888"/>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5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solidFill>
                  <a:schemeClr val="bg1"/>
                </a:solidFill>
                <a:latin typeface="Arial" panose="020B0604020202090204" pitchFamily="34" charset="0"/>
                <a:cs typeface="Arial" panose="020B0604020202090204" pitchFamily="34" charset="0"/>
              </a:rPr>
              <a:t>In-car Life</a:t>
            </a:r>
            <a:endParaRPr lang="en-US" altLang="zh-CN" sz="3200" b="1">
              <a:solidFill>
                <a:schemeClr val="bg1"/>
              </a:solidFill>
              <a:latin typeface="Arial" panose="020B0604020202090204" pitchFamily="34" charset="0"/>
              <a:cs typeface="Arial" panose="020B0604020202090204" pitchFamily="34" charset="0"/>
            </a:endParaRPr>
          </a:p>
        </p:txBody>
      </p:sp>
      <p:sp>
        <p:nvSpPr>
          <p:cNvPr id="4" name="AutoShape 4"/>
          <p:cNvSpPr/>
          <p:nvPr/>
        </p:nvSpPr>
        <p:spPr>
          <a:xfrm>
            <a:off x="762000" y="1778000"/>
            <a:ext cx="1066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solidFill>
                  <a:schemeClr val="bg1"/>
                </a:solidFill>
              </a:rPr>
              <a:t>For RV enthusiasts and long-distance road trippers, BIBOO is a "power center" to enhance the quality of their journey, allowing you to enjoy the same power security and comfort as at home while traveling.</a:t>
            </a:r>
            <a:endParaRPr lang="en-US" altLang="zh-CN" sz="1600">
              <a:solidFill>
                <a:schemeClr val="bg1"/>
              </a:solidFill>
            </a:endParaRPr>
          </a:p>
        </p:txBody>
      </p:sp>
      <p:cxnSp>
        <p:nvCxnSpPr>
          <p:cNvPr id="5" name="Connector 5"/>
          <p:cNvCxnSpPr/>
          <p:nvPr/>
        </p:nvCxnSpPr>
        <p:spPr>
          <a:xfrm rot="-4092">
            <a:off x="762004" y="3295650"/>
            <a:ext cx="10668000" cy="12700"/>
          </a:xfrm>
          <a:prstGeom prst="straightConnector1">
            <a:avLst/>
          </a:prstGeom>
          <a:solidFill>
            <a:srgbClr val="DEE0E3">
              <a:alpha val="100000"/>
            </a:srgbClr>
          </a:solidFill>
          <a:ln w="12700" cap="flat" cmpd="sng">
            <a:solidFill>
              <a:srgbClr val="FFFFFF">
                <a:alpha val="30000"/>
              </a:srgbClr>
            </a:solidFill>
            <a:prstDash val="solid"/>
            <a:round/>
            <a:headEnd type="none" w="med" len="med"/>
            <a:tailEnd type="none" w="med" len="med"/>
          </a:ln>
        </p:spPr>
      </p:cxnSp>
      <p:sp>
        <p:nvSpPr>
          <p:cNvPr id="6" name="AutoShape 6"/>
          <p:cNvSpPr/>
          <p:nvPr/>
        </p:nvSpPr>
        <p:spPr>
          <a:xfrm>
            <a:off x="762000" y="3810000"/>
            <a:ext cx="3378200" cy="2185035"/>
          </a:xfrm>
          <a:prstGeom prst="roundRect">
            <a:avLst>
              <a:gd name="adj" fmla="val 0"/>
            </a:avLst>
          </a:prstGeom>
          <a:solidFill>
            <a:srgbClr val="FFFFFF">
              <a:alpha val="10000"/>
            </a:srgbClr>
          </a:solidFill>
          <a:ln w="12700" cap="flat" cmpd="sng">
            <a:solidFill>
              <a:srgbClr val="FFFFFF">
                <a:alpha val="20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6000" y="4064000"/>
            <a:ext cx="457200" cy="457200"/>
          </a:xfrm>
          <a:prstGeom prst="rect">
            <a:avLst/>
          </a:prstGeom>
        </p:spPr>
      </p:pic>
      <p:sp>
        <p:nvSpPr>
          <p:cNvPr id="8" name="AutoShape 8"/>
          <p:cNvSpPr/>
          <p:nvPr/>
        </p:nvSpPr>
        <p:spPr>
          <a:xfrm>
            <a:off x="1651000" y="4064000"/>
            <a:ext cx="2286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800">
                <a:solidFill>
                  <a:schemeClr val="bg1"/>
                </a:solidFill>
              </a:rPr>
              <a:t>Expanding RV Power</a:t>
            </a:r>
            <a:endParaRPr lang="en-US" altLang="zh-CN" sz="1800">
              <a:solidFill>
                <a:schemeClr val="bg1"/>
              </a:solidFill>
            </a:endParaRPr>
          </a:p>
        </p:txBody>
      </p:sp>
      <p:cxnSp>
        <p:nvCxnSpPr>
          <p:cNvPr id="9" name="Connector 9"/>
          <p:cNvCxnSpPr/>
          <p:nvPr/>
        </p:nvCxnSpPr>
        <p:spPr>
          <a:xfrm rot="-15211">
            <a:off x="1016014" y="4819650"/>
            <a:ext cx="2870200" cy="12700"/>
          </a:xfrm>
          <a:prstGeom prst="straightConnector1">
            <a:avLst/>
          </a:prstGeom>
          <a:solidFill>
            <a:srgbClr val="DEE0E3">
              <a:alpha val="100000"/>
            </a:srgbClr>
          </a:solidFill>
          <a:ln w="12700" cap="flat" cmpd="sng">
            <a:solidFill>
              <a:srgbClr val="FFFFFF">
                <a:alpha val="20000"/>
              </a:srgbClr>
            </a:solidFill>
            <a:prstDash val="dash"/>
            <a:round/>
            <a:headEnd type="none" w="med" len="med"/>
            <a:tailEnd type="none" w="med" len="med"/>
          </a:ln>
        </p:spPr>
      </p:cxnSp>
      <p:sp>
        <p:nvSpPr>
          <p:cNvPr id="10" name="AutoShape 10"/>
          <p:cNvSpPr/>
          <p:nvPr/>
        </p:nvSpPr>
        <p:spPr>
          <a:xfrm>
            <a:off x="1016000" y="5080000"/>
            <a:ext cx="2870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300">
                <a:solidFill>
                  <a:schemeClr val="bg1"/>
                </a:solidFill>
              </a:rPr>
              <a:t>It supplements the shortcomings of the RV's built-in battery, meets the needs of long-term off-grid power use, and makes outdoor stays more comfortable.</a:t>
            </a:r>
            <a:endParaRPr lang="en-US" altLang="zh-CN" sz="1300">
              <a:solidFill>
                <a:schemeClr val="bg1"/>
              </a:solidFill>
            </a:endParaRPr>
          </a:p>
        </p:txBody>
      </p:sp>
      <p:sp>
        <p:nvSpPr>
          <p:cNvPr id="11" name="AutoShape 11"/>
          <p:cNvSpPr/>
          <p:nvPr/>
        </p:nvSpPr>
        <p:spPr>
          <a:xfrm>
            <a:off x="4394200" y="3810000"/>
            <a:ext cx="3378200" cy="2185035"/>
          </a:xfrm>
          <a:prstGeom prst="roundRect">
            <a:avLst>
              <a:gd name="adj" fmla="val 0"/>
            </a:avLst>
          </a:prstGeom>
          <a:solidFill>
            <a:srgbClr val="FFFFFF">
              <a:alpha val="10000"/>
            </a:srgbClr>
          </a:solidFill>
          <a:ln w="12700" cap="flat" cmpd="sng">
            <a:solidFill>
              <a:srgbClr val="FFFFFF">
                <a:alpha val="20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48200" y="4064000"/>
            <a:ext cx="457200" cy="457200"/>
          </a:xfrm>
          <a:prstGeom prst="rect">
            <a:avLst/>
          </a:prstGeom>
        </p:spPr>
      </p:pic>
      <p:sp>
        <p:nvSpPr>
          <p:cNvPr id="13" name="AutoShape 13"/>
          <p:cNvSpPr/>
          <p:nvPr/>
        </p:nvSpPr>
        <p:spPr>
          <a:xfrm>
            <a:off x="5283200" y="4064000"/>
            <a:ext cx="2286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800">
                <a:solidFill>
                  <a:schemeClr val="bg1"/>
                </a:solidFill>
              </a:rPr>
              <a:t>Enrich in-car entertainment</a:t>
            </a:r>
            <a:endParaRPr lang="en-US" altLang="zh-CN" sz="1800">
              <a:solidFill>
                <a:schemeClr val="bg1"/>
              </a:solidFill>
            </a:endParaRPr>
          </a:p>
        </p:txBody>
      </p:sp>
      <p:cxnSp>
        <p:nvCxnSpPr>
          <p:cNvPr id="14" name="Connector 14"/>
          <p:cNvCxnSpPr/>
          <p:nvPr/>
        </p:nvCxnSpPr>
        <p:spPr>
          <a:xfrm rot="-15211">
            <a:off x="4648214" y="4819650"/>
            <a:ext cx="2870200" cy="12700"/>
          </a:xfrm>
          <a:prstGeom prst="straightConnector1">
            <a:avLst/>
          </a:prstGeom>
          <a:solidFill>
            <a:srgbClr val="DEE0E3">
              <a:alpha val="100000"/>
            </a:srgbClr>
          </a:solidFill>
          <a:ln w="12700" cap="flat" cmpd="sng">
            <a:solidFill>
              <a:srgbClr val="FFFFFF">
                <a:alpha val="20000"/>
              </a:srgbClr>
            </a:solidFill>
            <a:prstDash val="dash"/>
            <a:round/>
            <a:headEnd type="none" w="med" len="med"/>
            <a:tailEnd type="none" w="med" len="med"/>
          </a:ln>
        </p:spPr>
      </p:cxnSp>
      <p:sp>
        <p:nvSpPr>
          <p:cNvPr id="15" name="AutoShape 15"/>
          <p:cNvSpPr/>
          <p:nvPr/>
        </p:nvSpPr>
        <p:spPr>
          <a:xfrm>
            <a:off x="4648200" y="5080000"/>
            <a:ext cx="2870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300">
                <a:solidFill>
                  <a:schemeClr val="bg1"/>
                </a:solidFill>
              </a:rPr>
              <a:t>Stable power supply for TVs, game consoles, and professional audio systems, making your travels more fun and exciting.</a:t>
            </a:r>
            <a:endParaRPr lang="en-US" altLang="zh-CN" sz="1300">
              <a:solidFill>
                <a:schemeClr val="bg1"/>
              </a:solidFill>
            </a:endParaRPr>
          </a:p>
        </p:txBody>
      </p:sp>
      <p:sp>
        <p:nvSpPr>
          <p:cNvPr id="16" name="AutoShape 16"/>
          <p:cNvSpPr/>
          <p:nvPr/>
        </p:nvSpPr>
        <p:spPr>
          <a:xfrm>
            <a:off x="8026400" y="3810000"/>
            <a:ext cx="3378200" cy="2185035"/>
          </a:xfrm>
          <a:prstGeom prst="roundRect">
            <a:avLst>
              <a:gd name="adj" fmla="val 0"/>
            </a:avLst>
          </a:prstGeom>
          <a:solidFill>
            <a:srgbClr val="FFFFFF">
              <a:alpha val="10000"/>
            </a:srgbClr>
          </a:solidFill>
          <a:ln w="12700" cap="flat" cmpd="sng">
            <a:solidFill>
              <a:srgbClr val="FFFFFF">
                <a:alpha val="2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80400" y="4064000"/>
            <a:ext cx="457200" cy="457200"/>
          </a:xfrm>
          <a:prstGeom prst="rect">
            <a:avLst/>
          </a:prstGeom>
        </p:spPr>
      </p:pic>
      <p:sp>
        <p:nvSpPr>
          <p:cNvPr id="18" name="AutoShape 18"/>
          <p:cNvSpPr/>
          <p:nvPr/>
        </p:nvSpPr>
        <p:spPr>
          <a:xfrm>
            <a:off x="8915400" y="4064000"/>
            <a:ext cx="2286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800">
                <a:solidFill>
                  <a:schemeClr val="bg1"/>
                </a:solidFill>
              </a:rPr>
              <a:t>Upgrade your life convenience</a:t>
            </a:r>
            <a:endParaRPr lang="en-US" altLang="zh-CN" sz="1800">
              <a:solidFill>
                <a:schemeClr val="bg1"/>
              </a:solidFill>
            </a:endParaRPr>
          </a:p>
        </p:txBody>
      </p:sp>
      <p:cxnSp>
        <p:nvCxnSpPr>
          <p:cNvPr id="19" name="Connector 19"/>
          <p:cNvCxnSpPr/>
          <p:nvPr/>
        </p:nvCxnSpPr>
        <p:spPr>
          <a:xfrm rot="-15211">
            <a:off x="8280414" y="4819650"/>
            <a:ext cx="2870200" cy="12700"/>
          </a:xfrm>
          <a:prstGeom prst="straightConnector1">
            <a:avLst/>
          </a:prstGeom>
          <a:solidFill>
            <a:srgbClr val="DEE0E3">
              <a:alpha val="100000"/>
            </a:srgbClr>
          </a:solidFill>
          <a:ln w="12700" cap="flat" cmpd="sng">
            <a:solidFill>
              <a:srgbClr val="FFFFFF">
                <a:alpha val="20000"/>
              </a:srgbClr>
            </a:solidFill>
            <a:prstDash val="dash"/>
            <a:round/>
            <a:headEnd type="none" w="med" len="med"/>
            <a:tailEnd type="none" w="med" len="med"/>
          </a:ln>
        </p:spPr>
      </p:cxnSp>
      <p:sp>
        <p:nvSpPr>
          <p:cNvPr id="20" name="AutoShape 20"/>
          <p:cNvSpPr/>
          <p:nvPr/>
        </p:nvSpPr>
        <p:spPr>
          <a:xfrm>
            <a:off x="8280400" y="5080000"/>
            <a:ext cx="28702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300" b="0" i="0" u="none" strike="noStrike">
                <a:solidFill>
                  <a:schemeClr val="bg1"/>
                </a:solidFill>
                <a:sym typeface="Noto Sans SC"/>
              </a:rPr>
              <a:t>Easily operate microwave ovens, electric kettles, and mini washing machines, allowing you to enjoy convenient home life even while traveling.</a:t>
            </a:r>
            <a:endParaRPr lang="en-US" altLang="zh-CN" sz="1300">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2159000"/>
            <a:ext cx="12192000" cy="190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0" b="1" i="0" u="none" strike="noStrike">
                <a:solidFill>
                  <a:srgbClr val="00704A"/>
                </a:solidFill>
                <a:latin typeface="Noto Sans SC"/>
                <a:ea typeface="Noto Sans SC"/>
                <a:cs typeface="Noto Sans SC"/>
                <a:sym typeface="Noto Sans SC"/>
              </a:rPr>
              <a:t>05</a:t>
            </a:r>
            <a:endParaRPr lang="en-US" sz="1100"/>
          </a:p>
        </p:txBody>
      </p:sp>
      <p:sp>
        <p:nvSpPr>
          <p:cNvPr id="4" name="AutoShape 4"/>
          <p:cNvSpPr/>
          <p:nvPr/>
        </p:nvSpPr>
        <p:spPr>
          <a:xfrm>
            <a:off x="0" y="4318000"/>
            <a:ext cx="1219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400" b="0" i="0" u="none" strike="noStrike">
                <a:solidFill>
                  <a:srgbClr val="1F2937">
                    <a:alpha val="80000"/>
                  </a:srgbClr>
                </a:solidFill>
                <a:latin typeface="Noto Sans SC"/>
                <a:ea typeface="Noto Sans SC"/>
                <a:cs typeface="Noto Sans SC"/>
                <a:sym typeface="Noto Sans SC"/>
              </a:rPr>
              <a:t>ECOSYSTEM</a:t>
            </a:r>
            <a:endParaRPr lang="en-US" sz="1100"/>
          </a:p>
        </p:txBody>
      </p:sp>
      <p:sp>
        <p:nvSpPr>
          <p:cNvPr id="5" name="AutoShape 5"/>
          <p:cNvSpPr/>
          <p:nvPr/>
        </p:nvSpPr>
        <p:spPr>
          <a:xfrm>
            <a:off x="0" y="5334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800">
                <a:latin typeface="Arial" panose="020B0604020202090204" pitchFamily="34" charset="0"/>
                <a:cs typeface="Arial" panose="020B0604020202090204" pitchFamily="34" charset="0"/>
              </a:rPr>
              <a:t>Expanding Your Energy Boundaries</a:t>
            </a:r>
            <a:endParaRPr lang="en-US" altLang="zh-CN" sz="2800">
              <a:latin typeface="Arial" panose="020B0604020202090204" pitchFamily="34" charset="0"/>
              <a:cs typeface="Arial" panose="020B060402020209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Expand Your Energy Boundaries</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270000"/>
            <a:ext cx="10668000" cy="25400"/>
          </a:xfrm>
          <a:prstGeom prst="roundRect">
            <a:avLst>
              <a:gd name="adj" fmla="val 0"/>
            </a:avLst>
          </a:prstGeom>
          <a:solidFill>
            <a:srgbClr val="00704A">
              <a:alpha val="2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778000"/>
            <a:ext cx="3429000" cy="461137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1778000"/>
            <a:ext cx="3429000" cy="762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srcRect t="15217" b="15217"/>
          <a:stretch>
            <a:fillRect/>
          </a:stretch>
        </p:blipFill>
        <p:spPr>
          <a:xfrm>
            <a:off x="1016000" y="2159000"/>
            <a:ext cx="2921000" cy="2032000"/>
          </a:xfrm>
          <a:prstGeom prst="rect">
            <a:avLst/>
          </a:prstGeom>
          <a:noFill/>
          <a:ln w="25400" cap="flat" cmpd="sng">
            <a:noFill/>
            <a:prstDash val="solid"/>
            <a:round/>
          </a:ln>
        </p:spPr>
      </p:pic>
      <p:sp>
        <p:nvSpPr>
          <p:cNvPr id="7" name="AutoShape 7"/>
          <p:cNvSpPr/>
          <p:nvPr/>
        </p:nvSpPr>
        <p:spPr>
          <a:xfrm>
            <a:off x="952500" y="4445000"/>
            <a:ext cx="3048000" cy="381000"/>
          </a:xfrm>
          <a:prstGeom prst="rect">
            <a:avLst/>
          </a:prstGeom>
          <a:noFill/>
          <a:ln w="12700" cap="flat" cmpd="sng">
            <a:noFill/>
            <a:prstDash val="solid"/>
            <a:round/>
          </a:ln>
        </p:spPr>
        <p:txBody>
          <a:bodyPr vert="horz" wrap="square" lIns="0" tIns="0" rIns="0" bIns="0" rtlCol="0" anchor="ctr" anchorCtr="0"/>
          <a:lstStyle/>
          <a:p>
            <a:pPr marL="0" algn="l">
              <a:lnSpc>
                <a:spcPct val="125000"/>
              </a:lnSpc>
              <a:buSzTx/>
              <a:defRPr/>
            </a:pPr>
            <a:r>
              <a:rPr lang="en-US" altLang="zh-CN" b="1">
                <a:solidFill>
                  <a:schemeClr val="accent6">
                    <a:lumMod val="50000"/>
                  </a:schemeClr>
                </a:solidFill>
                <a:latin typeface="Arial" panose="020B0604020202090204" pitchFamily="34" charset="0"/>
                <a:cs typeface="Arial" panose="020B0604020202090204" pitchFamily="34" charset="0"/>
              </a:rPr>
              <a:t>BIBOO Portable Solar Panels</a:t>
            </a:r>
            <a:endParaRPr lang="en-US" altLang="zh-CN" b="1">
              <a:solidFill>
                <a:schemeClr val="accent6">
                  <a:lumMod val="50000"/>
                </a:schemeClr>
              </a:solidFill>
              <a:latin typeface="Arial" panose="020B0604020202090204" pitchFamily="34" charset="0"/>
              <a:cs typeface="Arial" panose="020B0604020202090204" pitchFamily="34" charset="0"/>
            </a:endParaRPr>
          </a:p>
        </p:txBody>
      </p:sp>
      <p:cxnSp>
        <p:nvCxnSpPr>
          <p:cNvPr id="8" name="Connector 8"/>
          <p:cNvCxnSpPr/>
          <p:nvPr/>
        </p:nvCxnSpPr>
        <p:spPr>
          <a:xfrm rot="-14323">
            <a:off x="952513" y="4946650"/>
            <a:ext cx="30480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9" name="AutoShape 9"/>
          <p:cNvSpPr/>
          <p:nvPr/>
        </p:nvSpPr>
        <p:spPr>
          <a:xfrm>
            <a:off x="952500" y="5143500"/>
            <a:ext cx="304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sz="1300"/>
              <a:t>Equipped with high-efficiency monocrystalline solar cells, it can be charged using clean energy at any time. It features an IP68 waterproof and dustproof design and a lightweight body.</a:t>
            </a:r>
            <a:endParaRPr lang="en-US" altLang="zh-CN" sz="1300"/>
          </a:p>
        </p:txBody>
      </p:sp>
      <p:sp>
        <p:nvSpPr>
          <p:cNvPr id="10" name="AutoShape 10"/>
          <p:cNvSpPr/>
          <p:nvPr/>
        </p:nvSpPr>
        <p:spPr>
          <a:xfrm>
            <a:off x="4381500" y="1778000"/>
            <a:ext cx="3429000" cy="461137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4381500" y="1778000"/>
            <a:ext cx="3429000" cy="762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4635500" y="2159000"/>
            <a:ext cx="2921000" cy="2032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70500" y="2667000"/>
            <a:ext cx="812800" cy="812800"/>
          </a:xfrm>
          <a:prstGeom prst="rect">
            <a:avLst/>
          </a:prstGeom>
        </p:spPr>
      </p:pic>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13500" y="2667000"/>
            <a:ext cx="812800" cy="812800"/>
          </a:xfrm>
          <a:prstGeom prst="rect">
            <a:avLst/>
          </a:prstGeom>
        </p:spPr>
      </p:pic>
      <p:sp>
        <p:nvSpPr>
          <p:cNvPr id="16" name="AutoShape 16"/>
          <p:cNvSpPr/>
          <p:nvPr/>
        </p:nvSpPr>
        <p:spPr>
          <a:xfrm>
            <a:off x="4572000" y="44450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b="1">
                <a:solidFill>
                  <a:schemeClr val="accent6">
                    <a:lumMod val="50000"/>
                  </a:schemeClr>
                </a:solidFill>
                <a:latin typeface="Arial" panose="020B0604020202090204" pitchFamily="34" charset="0"/>
                <a:cs typeface="Arial" panose="020B0604020202090204" pitchFamily="34" charset="0"/>
              </a:rPr>
              <a:t>BIBOO Smart APP Management</a:t>
            </a:r>
            <a:endParaRPr lang="en-US" altLang="zh-CN" b="1">
              <a:solidFill>
                <a:schemeClr val="accent6">
                  <a:lumMod val="50000"/>
                </a:schemeClr>
              </a:solidFill>
              <a:latin typeface="Arial" panose="020B0604020202090204" pitchFamily="34" charset="0"/>
              <a:cs typeface="Arial" panose="020B0604020202090204" pitchFamily="34" charset="0"/>
            </a:endParaRPr>
          </a:p>
        </p:txBody>
      </p:sp>
      <p:cxnSp>
        <p:nvCxnSpPr>
          <p:cNvPr id="17" name="Connector 17"/>
          <p:cNvCxnSpPr/>
          <p:nvPr/>
        </p:nvCxnSpPr>
        <p:spPr>
          <a:xfrm rot="-14323">
            <a:off x="4572013" y="4946650"/>
            <a:ext cx="30480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18" name="AutoShape 18"/>
          <p:cNvSpPr/>
          <p:nvPr/>
        </p:nvSpPr>
        <p:spPr>
          <a:xfrm>
            <a:off x="4572000" y="5143500"/>
            <a:ext cx="304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sz="1300"/>
              <a:t>The dedicated app puts the power supply in your palm, supporting real-time monitoring of remaining power, remote control of output ports, and setting timed power on/off.</a:t>
            </a:r>
            <a:endParaRPr lang="en-US" altLang="zh-CN" sz="1300"/>
          </a:p>
        </p:txBody>
      </p:sp>
      <p:sp>
        <p:nvSpPr>
          <p:cNvPr id="19" name="AutoShape 19"/>
          <p:cNvSpPr/>
          <p:nvPr/>
        </p:nvSpPr>
        <p:spPr>
          <a:xfrm>
            <a:off x="8001000" y="1778000"/>
            <a:ext cx="3429000" cy="460121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8001000" y="1778000"/>
            <a:ext cx="3429000" cy="762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1" name="Picture 21" descr="/Users/jiezihaodemacbook/Desktop/图片/户外储能/1200w/加电包-1.png加电包-1"/>
          <p:cNvPicPr>
            <a:picLocks noChangeAspect="1"/>
          </p:cNvPicPr>
          <p:nvPr/>
        </p:nvPicPr>
        <p:blipFill>
          <a:blip r:embed="rId6"/>
          <a:srcRect t="9609" b="9609"/>
          <a:stretch>
            <a:fillRect/>
          </a:stretch>
        </p:blipFill>
        <p:spPr>
          <a:xfrm>
            <a:off x="8255000" y="2159000"/>
            <a:ext cx="2921000" cy="2032000"/>
          </a:xfrm>
          <a:prstGeom prst="rect">
            <a:avLst/>
          </a:prstGeom>
          <a:noFill/>
          <a:ln w="25400" cap="flat" cmpd="sng">
            <a:noFill/>
            <a:prstDash val="solid"/>
            <a:round/>
          </a:ln>
        </p:spPr>
      </p:pic>
      <p:sp>
        <p:nvSpPr>
          <p:cNvPr id="22" name="AutoShape 22"/>
          <p:cNvSpPr/>
          <p:nvPr/>
        </p:nvSpPr>
        <p:spPr>
          <a:xfrm>
            <a:off x="8191500" y="4318000"/>
            <a:ext cx="304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altLang="zh-CN" sz="1400" b="1" i="0" u="none" strike="noStrike">
                <a:solidFill>
                  <a:schemeClr val="accent6">
                    <a:lumMod val="50000"/>
                  </a:schemeClr>
                </a:solidFill>
                <a:latin typeface="Arial" panose="020B0604020202090204" pitchFamily="34" charset="0"/>
                <a:cs typeface="Arial" panose="020B0604020202090204" pitchFamily="34" charset="0"/>
                <a:sym typeface="Noto Sans SC"/>
              </a:rPr>
              <a:t>Extra Battery</a:t>
            </a:r>
            <a:endParaRPr lang="en-US" altLang="zh-CN" sz="1400" b="1">
              <a:solidFill>
                <a:schemeClr val="accent6">
                  <a:lumMod val="50000"/>
                </a:schemeClr>
              </a:solidFill>
              <a:latin typeface="Arial" panose="020B0604020202090204" pitchFamily="34" charset="0"/>
              <a:cs typeface="Arial" panose="020B0604020202090204" pitchFamily="34" charset="0"/>
            </a:endParaRPr>
          </a:p>
        </p:txBody>
      </p:sp>
      <p:cxnSp>
        <p:nvCxnSpPr>
          <p:cNvPr id="23" name="Connector 23"/>
          <p:cNvCxnSpPr/>
          <p:nvPr/>
        </p:nvCxnSpPr>
        <p:spPr>
          <a:xfrm rot="-14323">
            <a:off x="8191513" y="4967605"/>
            <a:ext cx="30480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24" name="AutoShape 24"/>
          <p:cNvSpPr/>
          <p:nvPr/>
        </p:nvSpPr>
        <p:spPr>
          <a:xfrm>
            <a:off x="8191500" y="5149215"/>
            <a:ext cx="3048000" cy="122936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300"/>
              <a:t>Capacity: 1008Wh </a:t>
            </a:r>
            <a:endParaRPr lang="en-US" altLang="zh-CN" sz="1300"/>
          </a:p>
          <a:p>
            <a:pPr marL="0" indent="0" algn="l">
              <a:lnSpc>
                <a:spcPct val="108000"/>
              </a:lnSpc>
              <a:defRPr/>
            </a:pPr>
            <a:r>
              <a:rPr lang="en-US" altLang="zh-CN" sz="1300"/>
              <a:t>Features: Extended capacity for compatible models, LiFePO</a:t>
            </a:r>
            <a:r>
              <a:rPr lang="en-US" altLang="zh-CN" sz="1300" baseline="-25000"/>
              <a:t>4</a:t>
            </a:r>
            <a:r>
              <a:rPr lang="en-US" altLang="zh-CN" sz="1300"/>
              <a:t> battery, supports 100W USB-C output, can be used as a standalone power source.</a:t>
            </a:r>
            <a:endParaRPr lang="en-US" altLang="zh-CN" sz="13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3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2413000"/>
            <a:ext cx="12192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i="0" u="none" strike="noStrike">
                <a:solidFill>
                  <a:srgbClr val="FFFFFF"/>
                </a:solidFill>
                <a:latin typeface="+mj-lt"/>
                <a:ea typeface="Poppins"/>
                <a:cs typeface="+mj-lt"/>
                <a:sym typeface="Poppins"/>
              </a:rPr>
              <a:t>POWER YOUR OUTDOOR LIFE</a:t>
            </a:r>
            <a:endParaRPr lang="en-US" sz="4800" i="0" u="none" strike="noStrike">
              <a:solidFill>
                <a:srgbClr val="FFFFFF"/>
              </a:solidFill>
              <a:latin typeface="+mj-lt"/>
              <a:ea typeface="Poppins"/>
              <a:cs typeface="+mj-lt"/>
              <a:sym typeface="Poppins"/>
            </a:endParaRPr>
          </a:p>
        </p:txBody>
      </p:sp>
      <p:sp>
        <p:nvSpPr>
          <p:cNvPr id="4" name="AutoShape 4"/>
          <p:cNvSpPr/>
          <p:nvPr/>
        </p:nvSpPr>
        <p:spPr>
          <a:xfrm>
            <a:off x="0" y="3204210"/>
            <a:ext cx="1219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200">
                <a:solidFill>
                  <a:schemeClr val="bg1"/>
                </a:solidFill>
              </a:rPr>
              <a:t>Start your boundless journey now</a:t>
            </a:r>
            <a:endParaRPr lang="en-US" altLang="zh-CN" sz="2200">
              <a:solidFill>
                <a:schemeClr val="bg1"/>
              </a:solidFill>
            </a:endParaRPr>
          </a:p>
        </p:txBody>
      </p:sp>
      <p:cxnSp>
        <p:nvCxnSpPr>
          <p:cNvPr id="5" name="Connector 5"/>
          <p:cNvCxnSpPr/>
          <p:nvPr/>
        </p:nvCxnSpPr>
        <p:spPr>
          <a:xfrm rot="-5729">
            <a:off x="2286005" y="4946650"/>
            <a:ext cx="7620000" cy="12700"/>
          </a:xfrm>
          <a:prstGeom prst="straightConnector1">
            <a:avLst/>
          </a:prstGeom>
          <a:solidFill>
            <a:srgbClr val="DEE0E3">
              <a:alpha val="100000"/>
            </a:srgbClr>
          </a:solidFill>
          <a:ln w="12700" cap="flat" cmpd="sng">
            <a:solidFill>
              <a:srgbClr val="FFFFFF">
                <a:alpha val="30000"/>
              </a:srgbClr>
            </a:solidFill>
            <a:prstDash val="solid"/>
            <a:round/>
            <a:headEnd type="none" w="med" len="med"/>
            <a:tailEnd type="none" w="med" len="med"/>
          </a:ln>
        </p:spPr>
      </p:cxnSp>
      <p:sp>
        <p:nvSpPr>
          <p:cNvPr id="6" name="AutoShape 6"/>
          <p:cNvSpPr/>
          <p:nvPr/>
        </p:nvSpPr>
        <p:spPr>
          <a:xfrm>
            <a:off x="508000" y="5334000"/>
            <a:ext cx="3556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1600" b="0" i="0" u="none" strike="noStrike">
                <a:solidFill>
                  <a:srgbClr val="FFFFFF">
                    <a:alpha val="85098"/>
                  </a:srgbClr>
                </a:solidFill>
                <a:latin typeface="+mn-lt"/>
                <a:ea typeface="Poppins"/>
                <a:cs typeface="+mn-lt"/>
                <a:sym typeface="Poppins"/>
              </a:rPr>
              <a:t>Web</a:t>
            </a:r>
            <a:br>
              <a:rPr lang="en-US" sz="1600" b="0" i="0" u="none" strike="noStrike">
                <a:solidFill>
                  <a:srgbClr val="FFFFFF">
                    <a:alpha val="85098"/>
                  </a:srgbClr>
                </a:solidFill>
                <a:latin typeface="+mn-lt"/>
                <a:ea typeface="Poppins"/>
                <a:cs typeface="+mn-lt"/>
                <a:sym typeface="Poppins"/>
              </a:rPr>
            </a:br>
            <a:r>
              <a:rPr lang="en-US" sz="1600" b="0" i="0" u="none" strike="noStrike">
                <a:solidFill>
                  <a:srgbClr val="FFFFFF">
                    <a:alpha val="85098"/>
                  </a:srgbClr>
                </a:solidFill>
                <a:latin typeface="+mn-lt"/>
                <a:ea typeface="Poppins"/>
                <a:cs typeface="+mn-lt"/>
                <a:sym typeface="Poppins"/>
              </a:rPr>
              <a:t>www.biboopower.com</a:t>
            </a:r>
            <a:endParaRPr lang="en-US" sz="1600" b="0" i="0" u="none" strike="noStrike">
              <a:solidFill>
                <a:srgbClr val="FFFFFF">
                  <a:alpha val="85098"/>
                </a:srgbClr>
              </a:solidFill>
              <a:latin typeface="+mn-lt"/>
              <a:ea typeface="Poppins"/>
              <a:cs typeface="+mn-lt"/>
              <a:sym typeface="Poppins"/>
            </a:endParaRPr>
          </a:p>
        </p:txBody>
      </p:sp>
      <p:cxnSp>
        <p:nvCxnSpPr>
          <p:cNvPr id="7" name="Connector 7"/>
          <p:cNvCxnSpPr/>
          <p:nvPr/>
        </p:nvCxnSpPr>
        <p:spPr>
          <a:xfrm rot="5314074">
            <a:off x="3937000" y="5645229"/>
            <a:ext cx="508000" cy="12700"/>
          </a:xfrm>
          <a:prstGeom prst="straightConnector1">
            <a:avLst/>
          </a:prstGeom>
          <a:solidFill>
            <a:srgbClr val="DEE0E3">
              <a:alpha val="100000"/>
            </a:srgbClr>
          </a:solidFill>
          <a:ln w="12700" cap="flat" cmpd="sng">
            <a:solidFill>
              <a:srgbClr val="FFFFFF">
                <a:alpha val="25000"/>
              </a:srgbClr>
            </a:solidFill>
            <a:prstDash val="solid"/>
            <a:round/>
            <a:headEnd type="none" w="med" len="med"/>
            <a:tailEnd type="none" w="med" len="med"/>
          </a:ln>
        </p:spPr>
      </p:cxnSp>
      <p:sp>
        <p:nvSpPr>
          <p:cNvPr id="8" name="AutoShape 8"/>
          <p:cNvSpPr/>
          <p:nvPr/>
        </p:nvSpPr>
        <p:spPr>
          <a:xfrm>
            <a:off x="4318000" y="5334000"/>
            <a:ext cx="3556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1600" b="0" i="0" u="none" strike="noStrike">
                <a:solidFill>
                  <a:srgbClr val="FFFFFF">
                    <a:alpha val="85098"/>
                  </a:srgbClr>
                </a:solidFill>
                <a:latin typeface="+mn-lt"/>
                <a:ea typeface="Poppins"/>
                <a:cs typeface="+mn-lt"/>
                <a:sym typeface="Poppins"/>
              </a:rPr>
              <a:t>Email</a:t>
            </a:r>
            <a:br>
              <a:rPr lang="en-US" sz="1600" b="0" i="0" u="none" strike="noStrike">
                <a:solidFill>
                  <a:srgbClr val="FFFFFF">
                    <a:alpha val="85098"/>
                  </a:srgbClr>
                </a:solidFill>
                <a:latin typeface="+mn-lt"/>
                <a:ea typeface="Poppins"/>
                <a:cs typeface="+mn-lt"/>
                <a:sym typeface="Poppins"/>
              </a:rPr>
            </a:br>
            <a:r>
              <a:rPr lang="en-US" sz="1600" b="0" i="0" u="none" strike="noStrike">
                <a:solidFill>
                  <a:srgbClr val="FFFFFF">
                    <a:alpha val="85098"/>
                  </a:srgbClr>
                </a:solidFill>
                <a:latin typeface="+mn-lt"/>
                <a:ea typeface="Poppins"/>
                <a:cs typeface="+mn-lt"/>
                <a:sym typeface="Poppins"/>
              </a:rPr>
              <a:t>sales@biboopower.com</a:t>
            </a:r>
            <a:br>
              <a:rPr lang="en-US" sz="1600" b="0" i="0" u="none" strike="noStrike">
                <a:solidFill>
                  <a:srgbClr val="FFFFFF">
                    <a:alpha val="85098"/>
                  </a:srgbClr>
                </a:solidFill>
                <a:latin typeface="+mn-lt"/>
                <a:ea typeface="Poppins"/>
                <a:cs typeface="+mn-lt"/>
                <a:sym typeface="Poppins"/>
              </a:rPr>
            </a:br>
            <a:r>
              <a:rPr lang="en-US" sz="1600" b="0" i="0" u="none" strike="noStrike">
                <a:solidFill>
                  <a:srgbClr val="FFFFFF">
                    <a:alpha val="85098"/>
                  </a:srgbClr>
                </a:solidFill>
                <a:latin typeface="+mn-lt"/>
                <a:ea typeface="Poppins"/>
                <a:cs typeface="+mn-lt"/>
                <a:sym typeface="Poppins"/>
              </a:rPr>
              <a:t>howson@biboopower.com</a:t>
            </a:r>
            <a:endParaRPr lang="en-US" sz="1600" b="0" i="0" u="none" strike="noStrike">
              <a:solidFill>
                <a:srgbClr val="FFFFFF">
                  <a:alpha val="85098"/>
                </a:srgbClr>
              </a:solidFill>
              <a:latin typeface="+mn-lt"/>
              <a:ea typeface="Poppins"/>
              <a:cs typeface="+mn-lt"/>
              <a:sym typeface="Poppins"/>
            </a:endParaRPr>
          </a:p>
        </p:txBody>
      </p:sp>
      <p:cxnSp>
        <p:nvCxnSpPr>
          <p:cNvPr id="9" name="Connector 9"/>
          <p:cNvCxnSpPr/>
          <p:nvPr/>
        </p:nvCxnSpPr>
        <p:spPr>
          <a:xfrm rot="5314074">
            <a:off x="7747000" y="5645229"/>
            <a:ext cx="508000" cy="12700"/>
          </a:xfrm>
          <a:prstGeom prst="straightConnector1">
            <a:avLst/>
          </a:prstGeom>
          <a:solidFill>
            <a:srgbClr val="DEE0E3">
              <a:alpha val="100000"/>
            </a:srgbClr>
          </a:solidFill>
          <a:ln w="12700" cap="flat" cmpd="sng">
            <a:solidFill>
              <a:srgbClr val="FFFFFF">
                <a:alpha val="25000"/>
              </a:srgbClr>
            </a:solidFill>
            <a:prstDash val="solid"/>
            <a:round/>
            <a:headEnd type="none" w="med" len="med"/>
            <a:tailEnd type="none" w="med" len="med"/>
          </a:ln>
        </p:spPr>
      </p:cxnSp>
      <p:sp>
        <p:nvSpPr>
          <p:cNvPr id="10" name="AutoShape 10"/>
          <p:cNvSpPr/>
          <p:nvPr/>
        </p:nvSpPr>
        <p:spPr>
          <a:xfrm>
            <a:off x="8128000" y="5334000"/>
            <a:ext cx="3556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1600" b="0" i="0" u="none" strike="noStrike">
                <a:solidFill>
                  <a:srgbClr val="FFFFFF">
                    <a:alpha val="85098"/>
                  </a:srgbClr>
                </a:solidFill>
                <a:latin typeface="+mn-lt"/>
                <a:ea typeface="Poppins"/>
                <a:cs typeface="+mn-lt"/>
                <a:sym typeface="Poppins"/>
              </a:rPr>
              <a:t>WhatsApp / Phone</a:t>
            </a:r>
            <a:br>
              <a:rPr lang="en-US" sz="1600" b="0" i="0" u="none" strike="noStrike">
                <a:solidFill>
                  <a:srgbClr val="FFFFFF">
                    <a:alpha val="85098"/>
                  </a:srgbClr>
                </a:solidFill>
                <a:latin typeface="+mn-lt"/>
                <a:ea typeface="Poppins"/>
                <a:cs typeface="+mn-lt"/>
                <a:sym typeface="Poppins"/>
              </a:rPr>
            </a:br>
            <a:r>
              <a:rPr lang="en-US" sz="1600" b="0" i="0" u="none" strike="noStrike">
                <a:solidFill>
                  <a:srgbClr val="FFFFFF">
                    <a:alpha val="85098"/>
                  </a:srgbClr>
                </a:solidFill>
                <a:latin typeface="+mn-lt"/>
                <a:ea typeface="Poppins"/>
                <a:cs typeface="+mn-lt"/>
                <a:sym typeface="Poppins"/>
              </a:rPr>
              <a:t>+86-133-1296-5201</a:t>
            </a:r>
            <a:endParaRPr lang="en-US" sz="1600" b="0" i="0" u="none" strike="noStrike">
              <a:solidFill>
                <a:srgbClr val="FFFFFF">
                  <a:alpha val="85098"/>
                </a:srgbClr>
              </a:solidFill>
              <a:latin typeface="+mn-lt"/>
              <a:ea typeface="Poppins"/>
              <a:cs typeface="+mn-lt"/>
              <a:sym typeface="Poppins"/>
            </a:endParaRPr>
          </a:p>
        </p:txBody>
      </p:sp>
      <p:sp>
        <p:nvSpPr>
          <p:cNvPr id="11" name="AutoShape 5"/>
          <p:cNvSpPr/>
          <p:nvPr/>
        </p:nvSpPr>
        <p:spPr>
          <a:xfrm>
            <a:off x="1016000" y="4475480"/>
            <a:ext cx="10160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000">
                <a:solidFill>
                  <a:schemeClr val="bg1"/>
                </a:solidFill>
              </a:rPr>
              <a:t>Shenzhen Biboo New Energy Technology Co., Ltd.</a:t>
            </a:r>
            <a:endParaRPr lang="en-US" altLang="zh-CN" sz="200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40000"/>
            </a:srgbClr>
          </a:solidFill>
          <a:ln cap="flat" cmpd="sng">
            <a:solidFill>
              <a:srgbClr val="E6CFCF">
                <a:alpha val="40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0" y="0"/>
            <a:ext cx="12192000" cy="6858000"/>
          </a:xfrm>
          <a:prstGeom prst="roundRect">
            <a:avLst>
              <a:gd name="adj" fmla="val 0"/>
            </a:avLst>
          </a:prstGeom>
          <a:solidFill>
            <a:srgbClr val="00704A">
              <a:alpha val="8000"/>
            </a:srgbClr>
          </a:solidFill>
          <a:ln cap="flat" cmpd="sng">
            <a:solidFill>
              <a:srgbClr val="005739">
                <a:alpha val="8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0" y="2159000"/>
            <a:ext cx="12192000" cy="177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0" b="1" i="0" u="none" strike="noStrike">
                <a:solidFill>
                  <a:srgbClr val="00704A"/>
                </a:solidFill>
                <a:latin typeface="Noto Sans SC"/>
                <a:ea typeface="Noto Sans SC"/>
                <a:cs typeface="Noto Sans SC"/>
                <a:sym typeface="Noto Sans SC"/>
              </a:rPr>
              <a:t>01</a:t>
            </a:r>
            <a:endParaRPr lang="en-US" sz="1100"/>
          </a:p>
        </p:txBody>
      </p:sp>
      <p:sp>
        <p:nvSpPr>
          <p:cNvPr id="5" name="AutoShape 5"/>
          <p:cNvSpPr/>
          <p:nvPr/>
        </p:nvSpPr>
        <p:spPr>
          <a:xfrm>
            <a:off x="0" y="4191000"/>
            <a:ext cx="1219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00000"/>
              </a:lnSpc>
              <a:defRPr/>
            </a:pPr>
            <a:r>
              <a:rPr lang="en-US" sz="2200" b="0" i="0" u="none" strike="noStrike">
                <a:solidFill>
                  <a:srgbClr val="1F2937">
                    <a:alpha val="80000"/>
                  </a:srgbClr>
                </a:solidFill>
                <a:latin typeface="Noto Sans SC"/>
                <a:ea typeface="Noto Sans SC"/>
                <a:cs typeface="Noto Sans SC"/>
                <a:sym typeface="Noto Sans SC"/>
              </a:rPr>
              <a:t>ABOUT BIBOO</a:t>
            </a:r>
            <a:endParaRPr lang="en-US" sz="1100"/>
          </a:p>
        </p:txBody>
      </p:sp>
      <p:sp>
        <p:nvSpPr>
          <p:cNvPr id="6" name="AutoShape 6"/>
          <p:cNvSpPr/>
          <p:nvPr/>
        </p:nvSpPr>
        <p:spPr>
          <a:xfrm>
            <a:off x="0" y="5080000"/>
            <a:ext cx="12192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800"/>
              <a:t>Brighten Your Outdoor Life</a:t>
            </a:r>
            <a:endParaRPr lang="en-US" altLang="zh-CN" sz="2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About BIBOO: Our Story and Vision</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270000"/>
            <a:ext cx="7620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651000"/>
            <a:ext cx="10668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At BIBOO, we are not only explorers of energy technology, but also staunch advocates of the outdoor lifestyle. We understand that reliable, clean electricity is key to a fulfilling outdoor experience, whether you're an explorer venturing into the wilderness or a family enjoying a weekend camping trip. We firmly believe that electricity should not be a constraint on exploring the world, but rather a source of confidence for free travel.</a:t>
            </a:r>
            <a:endParaRPr lang="en-US" altLang="zh-CN"/>
          </a:p>
        </p:txBody>
      </p:sp>
      <p:sp>
        <p:nvSpPr>
          <p:cNvPr id="5" name="AutoShape 5"/>
          <p:cNvSpPr/>
          <p:nvPr/>
        </p:nvSpPr>
        <p:spPr>
          <a:xfrm>
            <a:off x="762000" y="3175000"/>
            <a:ext cx="10668000" cy="12700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3365500"/>
            <a:ext cx="304800" cy="304800"/>
          </a:xfrm>
          <a:prstGeom prst="rect">
            <a:avLst/>
          </a:prstGeom>
        </p:spPr>
      </p:pic>
      <p:sp>
        <p:nvSpPr>
          <p:cNvPr id="7" name="AutoShape 7"/>
          <p:cNvSpPr/>
          <p:nvPr/>
        </p:nvSpPr>
        <p:spPr>
          <a:xfrm>
            <a:off x="1524000" y="3327400"/>
            <a:ext cx="9652000" cy="9652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b="1">
                <a:latin typeface="Arial" panose="020B0604020202090204" pitchFamily="34" charset="0"/>
                <a:cs typeface="Arial" panose="020B0604020202090204" pitchFamily="34" charset="0"/>
              </a:rPr>
              <a:t>Deep insight born from real pain points:</a:t>
            </a:r>
            <a:r>
              <a:rPr lang="en-US" altLang="zh-CN"/>
              <a:t> Traditional fuel generators are noisy and disturb residents, pollute the environment, and are cumbersome to operate, while ordinary power banks struggle to meet the power demands of high-wattage outdoor equipment. By recognizing this gap in the outdoor energy market, BIBOO, with green innovation at its core, offers users a better solution.</a:t>
            </a:r>
            <a:endParaRPr lang="en-US" altLang="zh-CN"/>
          </a:p>
        </p:txBody>
      </p:sp>
      <p:sp>
        <p:nvSpPr>
          <p:cNvPr id="8" name="AutoShape 8"/>
          <p:cNvSpPr/>
          <p:nvPr>
            <p:custDataLst>
              <p:tags r:id="rId3"/>
            </p:custDataLst>
          </p:nvPr>
        </p:nvSpPr>
        <p:spPr>
          <a:xfrm>
            <a:off x="762000" y="4826000"/>
            <a:ext cx="5207000" cy="1524000"/>
          </a:xfrm>
          <a:prstGeom prst="roundRect">
            <a:avLst>
              <a:gd name="adj" fmla="val 0"/>
            </a:avLst>
          </a:prstGeom>
          <a:solidFill>
            <a:srgbClr val="00704A">
              <a:alpha val="8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custDataLst>
              <p:tags r:id="rId4"/>
            </p:custDataLst>
          </p:nvPr>
        </p:nvSpPr>
        <p:spPr>
          <a:xfrm>
            <a:off x="762000" y="4826000"/>
            <a:ext cx="76200" cy="15240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custDataLst>
              <p:tags r:id="rId5"/>
            </p:custDataLst>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79500" y="5016500"/>
            <a:ext cx="355600" cy="355600"/>
          </a:xfrm>
          <a:prstGeom prst="rect">
            <a:avLst/>
          </a:prstGeom>
        </p:spPr>
      </p:pic>
      <p:sp>
        <p:nvSpPr>
          <p:cNvPr id="11" name="AutoShape 11"/>
          <p:cNvSpPr/>
          <p:nvPr>
            <p:custDataLst>
              <p:tags r:id="rId8"/>
            </p:custDataLst>
          </p:nvPr>
        </p:nvSpPr>
        <p:spPr>
          <a:xfrm>
            <a:off x="1651000" y="49784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800"/>
              <a:t>Our vision</a:t>
            </a:r>
            <a:endParaRPr lang="en-US" altLang="zh-CN" sz="1800"/>
          </a:p>
        </p:txBody>
      </p:sp>
      <p:cxnSp>
        <p:nvCxnSpPr>
          <p:cNvPr id="12" name="Connector 12"/>
          <p:cNvCxnSpPr/>
          <p:nvPr>
            <p:custDataLst>
              <p:tags r:id="rId9"/>
            </p:custDataLst>
          </p:nvPr>
        </p:nvCxnSpPr>
        <p:spPr>
          <a:xfrm rot="-9418">
            <a:off x="1079509" y="5518150"/>
            <a:ext cx="46355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13" name="AutoShape 13"/>
          <p:cNvSpPr/>
          <p:nvPr>
            <p:custDataLst>
              <p:tags r:id="rId10"/>
            </p:custDataLst>
          </p:nvPr>
        </p:nvSpPr>
        <p:spPr>
          <a:xfrm>
            <a:off x="1079500" y="5651500"/>
            <a:ext cx="4699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300"/>
              <a:t>Become the </a:t>
            </a:r>
            <a:r>
              <a:rPr lang="en-US" altLang="zh-CN" sz="1300"/>
              <a:t>preferred energy solution provider for the global outdoor lifestyle, enabling everyone to freely, safely, and worry-free explore and enjoy the beauty of the outdoor world.</a:t>
            </a:r>
            <a:endParaRPr lang="en-US" altLang="zh-CN" sz="1300"/>
          </a:p>
        </p:txBody>
      </p:sp>
      <p:sp>
        <p:nvSpPr>
          <p:cNvPr id="14" name="AutoShape 14"/>
          <p:cNvSpPr/>
          <p:nvPr>
            <p:custDataLst>
              <p:tags r:id="rId11"/>
            </p:custDataLst>
          </p:nvPr>
        </p:nvSpPr>
        <p:spPr>
          <a:xfrm>
            <a:off x="6223000" y="4826000"/>
            <a:ext cx="5207000" cy="1524000"/>
          </a:xfrm>
          <a:prstGeom prst="roundRect">
            <a:avLst>
              <a:gd name="adj" fmla="val 0"/>
            </a:avLst>
          </a:prstGeom>
          <a:solidFill>
            <a:srgbClr val="00704A">
              <a:alpha val="8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custDataLst>
              <p:tags r:id="rId12"/>
            </p:custDataLst>
          </p:nvPr>
        </p:nvSpPr>
        <p:spPr>
          <a:xfrm>
            <a:off x="6223000" y="4826000"/>
            <a:ext cx="76200" cy="15240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custDataLst>
              <p:tags r:id="rId13"/>
            </p:custDataLst>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540500" y="5016500"/>
            <a:ext cx="355600" cy="355600"/>
          </a:xfrm>
          <a:prstGeom prst="rect">
            <a:avLst/>
          </a:prstGeom>
        </p:spPr>
      </p:pic>
      <p:sp>
        <p:nvSpPr>
          <p:cNvPr id="17" name="AutoShape 17"/>
          <p:cNvSpPr/>
          <p:nvPr>
            <p:custDataLst>
              <p:tags r:id="rId16"/>
            </p:custDataLst>
          </p:nvPr>
        </p:nvSpPr>
        <p:spPr>
          <a:xfrm>
            <a:off x="7112000" y="49784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800"/>
              <a:t>Our mission</a:t>
            </a:r>
            <a:endParaRPr lang="en-US" altLang="zh-CN" sz="1800"/>
          </a:p>
        </p:txBody>
      </p:sp>
      <p:cxnSp>
        <p:nvCxnSpPr>
          <p:cNvPr id="18" name="Connector 18"/>
          <p:cNvCxnSpPr/>
          <p:nvPr>
            <p:custDataLst>
              <p:tags r:id="rId17"/>
            </p:custDataLst>
          </p:nvPr>
        </p:nvCxnSpPr>
        <p:spPr>
          <a:xfrm rot="-9418">
            <a:off x="6540509" y="5518150"/>
            <a:ext cx="4635500" cy="12700"/>
          </a:xfrm>
          <a:prstGeom prst="straightConnector1">
            <a:avLst/>
          </a:prstGeom>
          <a:solidFill>
            <a:srgbClr val="DEE0E3">
              <a:alpha val="100000"/>
            </a:srgbClr>
          </a:solidFill>
          <a:ln w="12700" cap="flat" cmpd="sng">
            <a:solidFill>
              <a:srgbClr val="00704A">
                <a:alpha val="20000"/>
              </a:srgbClr>
            </a:solidFill>
            <a:prstDash val="solid"/>
            <a:round/>
            <a:headEnd type="none" w="med" len="med"/>
            <a:tailEnd type="none" w="med" len="med"/>
          </a:ln>
        </p:spPr>
      </p:cxnSp>
      <p:sp>
        <p:nvSpPr>
          <p:cNvPr id="19" name="AutoShape 19"/>
          <p:cNvSpPr/>
          <p:nvPr>
            <p:custDataLst>
              <p:tags r:id="rId18"/>
            </p:custDataLst>
          </p:nvPr>
        </p:nvSpPr>
        <p:spPr>
          <a:xfrm>
            <a:off x="6540500" y="5651500"/>
            <a:ext cx="4699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300"/>
              <a:t>Through innovative green energy technology, break the boundaries of electricity, empower every journey users take, make outdoor “power outages” a thing of the past, and provide stable and reliable energy support for every exploration.</a:t>
            </a:r>
            <a:endParaRPr lang="en-US" altLang="zh-CN" sz="13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Globally Trusted, Quality Certified</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524000"/>
            <a:ext cx="50800" cy="6350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952500" y="1460500"/>
            <a:ext cx="52705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300"/>
              <a:t>Since its inception, BIBOO's products have been sold to numerous countries and regions in Europe and America, serving millions of outdoor enthusiasts, families, and professionals. We deeply understand that safety is the cornerstone of all outdoor experiences, and all our products are designed and manufactured in strict accordance with international safety standards, passing a series of stringent certifications to ensure your safety every time you use them.</a:t>
            </a:r>
            <a:endParaRPr lang="en-US" altLang="zh-CN" sz="1300"/>
          </a:p>
        </p:txBody>
      </p:sp>
      <p:sp>
        <p:nvSpPr>
          <p:cNvPr id="5" name="AutoShape 5"/>
          <p:cNvSpPr/>
          <p:nvPr/>
        </p:nvSpPr>
        <p:spPr>
          <a:xfrm>
            <a:off x="762000" y="3556000"/>
            <a:ext cx="54610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3746500"/>
            <a:ext cx="406400" cy="406400"/>
          </a:xfrm>
          <a:prstGeom prst="rect">
            <a:avLst/>
          </a:prstGeom>
        </p:spPr>
      </p:pic>
      <p:sp>
        <p:nvSpPr>
          <p:cNvPr id="7" name="AutoShape 7"/>
          <p:cNvSpPr/>
          <p:nvPr/>
        </p:nvSpPr>
        <p:spPr>
          <a:xfrm>
            <a:off x="1524000" y="3683000"/>
            <a:ext cx="4508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500"/>
              <a:t>Global sales network</a:t>
            </a:r>
            <a:endParaRPr lang="en-US" altLang="zh-CN" sz="1500"/>
          </a:p>
          <a:p>
            <a:pPr marL="0" indent="0" algn="l">
              <a:lnSpc>
                <a:spcPct val="117000"/>
              </a:lnSpc>
            </a:pPr>
            <a:r>
              <a:rPr lang="en-US" altLang="zh-CN" sz="1200" b="0" i="0" u="none" strike="noStrike">
                <a:solidFill>
                  <a:srgbClr val="4B5563"/>
                </a:solidFill>
                <a:latin typeface="Noto Sans SC"/>
                <a:ea typeface="Noto Sans SC"/>
                <a:cs typeface="Noto Sans SC"/>
                <a:sym typeface="Noto Sans SC"/>
              </a:rPr>
              <a:t>Deeply rooted in the outdoor equipment industry, we have established a comprehensive sales system covering Europe, North America, Asia Pacific, and other regions, making high-quality products readily available.</a:t>
            </a:r>
            <a:endParaRPr lang="en-US" altLang="zh-CN" sz="1200"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762000" y="5080000"/>
            <a:ext cx="54610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5270500"/>
            <a:ext cx="406400" cy="406400"/>
          </a:xfrm>
          <a:prstGeom prst="rect">
            <a:avLst/>
          </a:prstGeom>
        </p:spPr>
      </p:pic>
      <p:sp>
        <p:nvSpPr>
          <p:cNvPr id="10" name="AutoShape 10"/>
          <p:cNvSpPr/>
          <p:nvPr/>
        </p:nvSpPr>
        <p:spPr>
          <a:xfrm>
            <a:off x="1524000" y="5207000"/>
            <a:ext cx="4508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500"/>
              <a:t>Strict safety controls throughout the entire process</a:t>
            </a:r>
            <a:endParaRPr lang="en-US" altLang="zh-CN" sz="1500"/>
          </a:p>
          <a:p>
            <a:pPr marL="0" indent="0" algn="l">
              <a:lnSpc>
                <a:spcPct val="117000"/>
              </a:lnSpc>
            </a:pPr>
            <a:r>
              <a:rPr lang="en-US" altLang="zh-CN" sz="1200" b="0" i="0" u="none" strike="noStrike">
                <a:solidFill>
                  <a:srgbClr val="4B5563"/>
                </a:solidFill>
                <a:latin typeface="Noto Sans SC"/>
                <a:ea typeface="Noto Sans SC"/>
                <a:cs typeface="Noto Sans SC"/>
                <a:sym typeface="Noto Sans SC"/>
              </a:rPr>
              <a:t>From raw material selection and product research and development to manufacturing and logistics, every step adheres to the highest international safety standards to ensure worry-free use for users.</a:t>
            </a:r>
            <a:endParaRPr lang="en-US" altLang="zh-CN" sz="1200" b="0" i="0" u="none" strike="noStrike">
              <a:solidFill>
                <a:srgbClr val="4B5563"/>
              </a:solidFill>
              <a:latin typeface="Noto Sans SC"/>
              <a:ea typeface="Noto Sans SC"/>
              <a:cs typeface="Noto Sans SC"/>
              <a:sym typeface="Noto Sans SC"/>
            </a:endParaRPr>
          </a:p>
        </p:txBody>
      </p:sp>
      <p:cxnSp>
        <p:nvCxnSpPr>
          <p:cNvPr id="11" name="Connector 11"/>
          <p:cNvCxnSpPr/>
          <p:nvPr/>
        </p:nvCxnSpPr>
        <p:spPr>
          <a:xfrm rot="5390832">
            <a:off x="4222750" y="3898908"/>
            <a:ext cx="4762500" cy="12700"/>
          </a:xfrm>
          <a:prstGeom prst="straightConnector1">
            <a:avLst/>
          </a:prstGeom>
          <a:solidFill>
            <a:srgbClr val="DEE0E3">
              <a:alpha val="100000"/>
            </a:srgbClr>
          </a:solidFill>
          <a:ln w="12700" cap="flat" cmpd="sng">
            <a:solidFill>
              <a:srgbClr val="00704A">
                <a:alpha val="20000"/>
              </a:srgbClr>
            </a:solidFill>
            <a:prstDash val="dash"/>
            <a:round/>
            <a:headEnd type="none" w="med" len="med"/>
            <a:tailEnd type="none" w="med" len="med"/>
          </a:ln>
        </p:spPr>
      </p:cxnSp>
      <p:sp>
        <p:nvSpPr>
          <p:cNvPr id="12" name="AutoShape 12"/>
          <p:cNvSpPr/>
          <p:nvPr/>
        </p:nvSpPr>
        <p:spPr>
          <a:xfrm>
            <a:off x="6858000" y="1524000"/>
            <a:ext cx="2349500" cy="22225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5"/>
          <a:srcRect/>
          <a:stretch>
            <a:fillRect/>
          </a:stretch>
        </p:blipFill>
        <p:spPr>
          <a:xfrm>
            <a:off x="6985000" y="1651000"/>
            <a:ext cx="889000" cy="889000"/>
          </a:xfrm>
          <a:prstGeom prst="rect">
            <a:avLst/>
          </a:prstGeom>
          <a:noFill/>
          <a:ln w="25400" cap="flat" cmpd="sng">
            <a:noFill/>
            <a:prstDash val="solid"/>
            <a:round/>
          </a:ln>
        </p:spPr>
      </p:pic>
      <p:sp>
        <p:nvSpPr>
          <p:cNvPr id="14" name="AutoShape 14"/>
          <p:cNvSpPr/>
          <p:nvPr/>
        </p:nvSpPr>
        <p:spPr>
          <a:xfrm>
            <a:off x="8001000" y="1714500"/>
            <a:ext cx="114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solidFill>
                  <a:schemeClr val="accent6">
                    <a:lumMod val="50000"/>
                  </a:schemeClr>
                </a:solidFill>
              </a:rPr>
              <a:t>Certification</a:t>
            </a:r>
            <a:endParaRPr lang="en-US" altLang="zh-CN" sz="1000">
              <a:solidFill>
                <a:schemeClr val="accent6">
                  <a:lumMod val="50000"/>
                </a:schemeClr>
              </a:solidFill>
            </a:endParaRPr>
          </a:p>
          <a:p>
            <a:pPr marL="0" indent="0" algn="l">
              <a:lnSpc>
                <a:spcPct val="125000"/>
              </a:lnSpc>
            </a:pPr>
            <a:r>
              <a:rPr lang="en-US" altLang="zh-CN" sz="1100" b="0" i="0" u="none" strike="noStrike">
                <a:solidFill>
                  <a:srgbClr val="6B7280"/>
                </a:solidFill>
                <a:latin typeface="Noto Sans SC"/>
                <a:ea typeface="Noto Sans SC"/>
                <a:cs typeface="Noto Sans SC"/>
                <a:sym typeface="Noto Sans SC"/>
              </a:rPr>
              <a:t>EU authoritative standards</a:t>
            </a:r>
            <a:endParaRPr lang="en-US" altLang="zh-CN" sz="1100" b="0" i="0" u="none" strike="noStrike">
              <a:solidFill>
                <a:srgbClr val="6B7280"/>
              </a:solidFill>
              <a:latin typeface="Noto Sans SC"/>
              <a:ea typeface="Noto Sans SC"/>
              <a:cs typeface="Noto Sans SC"/>
              <a:sym typeface="Noto Sans SC"/>
            </a:endParaRPr>
          </a:p>
        </p:txBody>
      </p:sp>
      <p:cxnSp>
        <p:nvCxnSpPr>
          <p:cNvPr id="15" name="Connector 15"/>
          <p:cNvCxnSpPr/>
          <p:nvPr/>
        </p:nvCxnSpPr>
        <p:spPr>
          <a:xfrm rot="-20834">
            <a:off x="6985019" y="2724150"/>
            <a:ext cx="2095500" cy="12700"/>
          </a:xfrm>
          <a:prstGeom prst="straightConnector1">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16" name="AutoShape 16"/>
          <p:cNvSpPr/>
          <p:nvPr/>
        </p:nvSpPr>
        <p:spPr>
          <a:xfrm>
            <a:off x="6985000" y="2857500"/>
            <a:ext cx="2095500" cy="762000"/>
          </a:xfrm>
          <a:prstGeom prst="rect">
            <a:avLst/>
          </a:prstGeom>
          <a:noFill/>
          <a:ln w="12700" cap="flat" cmpd="sng">
            <a:noFill/>
            <a:prstDash val="solid"/>
            <a:round/>
          </a:ln>
        </p:spPr>
        <p:txBody>
          <a:bodyPr vert="horz" wrap="square" lIns="0" tIns="0" rIns="0" bIns="0" rtlCol="0" anchor="ctr" anchorCtr="0"/>
          <a:lstStyle/>
          <a:p>
            <a:pPr marL="0" algn="l">
              <a:lnSpc>
                <a:spcPct val="108000"/>
              </a:lnSpc>
              <a:buSzTx/>
              <a:defRPr/>
            </a:pPr>
            <a:r>
              <a:rPr lang="en-US" altLang="zh-CN" sz="1000"/>
              <a:t>Compliant with the LVD (Low Voltage Directive) and EMC (Electromagnetic Compatibility Directive), ensuring product compliance and safety in the EU market.</a:t>
            </a:r>
            <a:endParaRPr lang="en-US" altLang="zh-CN" sz="1000"/>
          </a:p>
        </p:txBody>
      </p:sp>
      <p:sp>
        <p:nvSpPr>
          <p:cNvPr id="17" name="AutoShape 17"/>
          <p:cNvSpPr/>
          <p:nvPr/>
        </p:nvSpPr>
        <p:spPr>
          <a:xfrm>
            <a:off x="9334500" y="1524000"/>
            <a:ext cx="2349500" cy="22225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6"/>
          <a:srcRect l="15494" r="15494"/>
          <a:stretch>
            <a:fillRect/>
          </a:stretch>
        </p:blipFill>
        <p:spPr>
          <a:xfrm>
            <a:off x="9461500" y="1651000"/>
            <a:ext cx="889000" cy="889000"/>
          </a:xfrm>
          <a:prstGeom prst="rect">
            <a:avLst/>
          </a:prstGeom>
          <a:noFill/>
          <a:ln w="25400" cap="flat" cmpd="sng">
            <a:noFill/>
            <a:prstDash val="solid"/>
            <a:round/>
          </a:ln>
        </p:spPr>
      </p:pic>
      <p:sp>
        <p:nvSpPr>
          <p:cNvPr id="19" name="AutoShape 19"/>
          <p:cNvSpPr/>
          <p:nvPr/>
        </p:nvSpPr>
        <p:spPr>
          <a:xfrm>
            <a:off x="10477500" y="1714500"/>
            <a:ext cx="114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solidFill>
                  <a:schemeClr val="accent6">
                    <a:lumMod val="50000"/>
                  </a:schemeClr>
                </a:solidFill>
                <a:sym typeface="+mn-ea"/>
              </a:rPr>
              <a:t>Certification</a:t>
            </a:r>
            <a:endParaRPr lang="en-US" sz="1600">
              <a:solidFill>
                <a:schemeClr val="accent6">
                  <a:lumMod val="50000"/>
                </a:schemeClr>
              </a:solidFill>
            </a:endParaRPr>
          </a:p>
          <a:p>
            <a:pPr marL="0" indent="0" algn="l">
              <a:lnSpc>
                <a:spcPct val="125000"/>
              </a:lnSpc>
            </a:pPr>
            <a:r>
              <a:rPr lang="en-US" altLang="zh-CN" sz="1100" b="0" i="0" u="none" strike="noStrike">
                <a:solidFill>
                  <a:srgbClr val="6B7280"/>
                </a:solidFill>
                <a:latin typeface="Noto Sans SC"/>
                <a:ea typeface="Noto Sans SC"/>
                <a:cs typeface="Noto Sans SC"/>
                <a:sym typeface="Noto Sans SC"/>
              </a:rPr>
              <a:t>US Electromagnetic Safety</a:t>
            </a:r>
            <a:endParaRPr lang="en-US" altLang="zh-CN" sz="1100" b="0" i="0" u="none" strike="noStrike">
              <a:solidFill>
                <a:srgbClr val="6B7280"/>
              </a:solidFill>
              <a:latin typeface="Noto Sans SC"/>
              <a:ea typeface="Noto Sans SC"/>
              <a:cs typeface="Noto Sans SC"/>
              <a:sym typeface="Noto Sans SC"/>
            </a:endParaRPr>
          </a:p>
        </p:txBody>
      </p:sp>
      <p:cxnSp>
        <p:nvCxnSpPr>
          <p:cNvPr id="20" name="Connector 20"/>
          <p:cNvCxnSpPr/>
          <p:nvPr/>
        </p:nvCxnSpPr>
        <p:spPr>
          <a:xfrm rot="-20834">
            <a:off x="9461519" y="2724150"/>
            <a:ext cx="2095500" cy="12700"/>
          </a:xfrm>
          <a:prstGeom prst="straightConnector1">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21" name="AutoShape 21"/>
          <p:cNvSpPr/>
          <p:nvPr/>
        </p:nvSpPr>
        <p:spPr>
          <a:xfrm>
            <a:off x="9461500" y="2857500"/>
            <a:ext cx="2095500" cy="762000"/>
          </a:xfrm>
          <a:prstGeom prst="rect">
            <a:avLst/>
          </a:prstGeom>
          <a:noFill/>
          <a:ln w="12700" cap="flat" cmpd="sng">
            <a:noFill/>
            <a:prstDash val="solid"/>
            <a:round/>
          </a:ln>
        </p:spPr>
        <p:txBody>
          <a:bodyPr vert="horz" wrap="square" lIns="0" tIns="0" rIns="0" bIns="0" rtlCol="0" anchor="ctr" anchorCtr="0"/>
          <a:lstStyle/>
          <a:p>
            <a:pPr marL="0" algn="l">
              <a:lnSpc>
                <a:spcPct val="108000"/>
              </a:lnSpc>
              <a:buSzTx/>
              <a:defRPr/>
            </a:pPr>
            <a:r>
              <a:rPr lang="en-US" altLang="zh-CN" sz="1000"/>
              <a:t>It complies with Federal Communications Commission standards, strictly controls electromagnetic radiation, and ensures user health and device compatibility during use.</a:t>
            </a:r>
            <a:endParaRPr lang="en-US" altLang="zh-CN" sz="1000"/>
          </a:p>
        </p:txBody>
      </p:sp>
      <p:sp>
        <p:nvSpPr>
          <p:cNvPr id="22" name="AutoShape 22"/>
          <p:cNvSpPr/>
          <p:nvPr/>
        </p:nvSpPr>
        <p:spPr>
          <a:xfrm>
            <a:off x="6858000" y="4064000"/>
            <a:ext cx="2349500" cy="22225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7"/>
          <a:srcRect l="20872" r="20872"/>
          <a:stretch>
            <a:fillRect/>
          </a:stretch>
        </p:blipFill>
        <p:spPr>
          <a:xfrm>
            <a:off x="6985000" y="4191000"/>
            <a:ext cx="889000" cy="889000"/>
          </a:xfrm>
          <a:prstGeom prst="rect">
            <a:avLst/>
          </a:prstGeom>
          <a:noFill/>
          <a:ln w="25400" cap="flat" cmpd="sng">
            <a:noFill/>
            <a:prstDash val="solid"/>
            <a:round/>
          </a:ln>
        </p:spPr>
      </p:pic>
      <p:sp>
        <p:nvSpPr>
          <p:cNvPr id="24" name="AutoShape 24"/>
          <p:cNvSpPr/>
          <p:nvPr/>
        </p:nvSpPr>
        <p:spPr>
          <a:xfrm>
            <a:off x="8001000" y="4254500"/>
            <a:ext cx="1143000" cy="762000"/>
          </a:xfrm>
          <a:prstGeom prst="rect">
            <a:avLst/>
          </a:prstGeom>
          <a:noFill/>
          <a:ln w="12700" cap="flat" cmpd="sng">
            <a:noFill/>
            <a:prstDash val="solid"/>
            <a:round/>
          </a:ln>
        </p:spPr>
        <p:txBody>
          <a:bodyPr vert="horz" wrap="square" lIns="0" tIns="0" rIns="0" bIns="0" rtlCol="0" anchor="ctr" anchorCtr="0"/>
          <a:lstStyle/>
          <a:p>
            <a:pPr marL="0" algn="l">
              <a:lnSpc>
                <a:spcPct val="125000"/>
              </a:lnSpc>
              <a:buSzTx/>
              <a:defRPr/>
            </a:pPr>
            <a:r>
              <a:rPr lang="en-US" altLang="zh-CN" sz="1600" i="0" u="none" strike="noStrike">
                <a:solidFill>
                  <a:schemeClr val="accent6">
                    <a:lumMod val="50000"/>
                  </a:schemeClr>
                </a:solidFill>
                <a:sym typeface="Noto Sans SC"/>
              </a:rPr>
              <a:t>UL 2743</a:t>
            </a:r>
            <a:endParaRPr lang="en-US" altLang="zh-CN" sz="1600">
              <a:solidFill>
                <a:schemeClr val="accent6">
                  <a:lumMod val="50000"/>
                </a:schemeClr>
              </a:solidFill>
            </a:endParaRPr>
          </a:p>
          <a:p>
            <a:pPr marL="0" indent="0" algn="l">
              <a:lnSpc>
                <a:spcPct val="125000"/>
              </a:lnSpc>
            </a:pPr>
            <a:r>
              <a:rPr lang="en-US" altLang="zh-CN" sz="1100" b="0" i="0" u="none" strike="noStrike">
                <a:solidFill>
                  <a:srgbClr val="6B7280"/>
                </a:solidFill>
                <a:latin typeface="Noto Sans SC"/>
                <a:ea typeface="Noto Sans SC"/>
                <a:cs typeface="Noto Sans SC"/>
                <a:sym typeface="Noto Sans SC"/>
              </a:rPr>
              <a:t>Battery energy storage safety</a:t>
            </a:r>
            <a:endParaRPr lang="en-US" altLang="zh-CN" sz="1100" b="0" i="0" u="none" strike="noStrike">
              <a:solidFill>
                <a:srgbClr val="6B7280"/>
              </a:solidFill>
              <a:latin typeface="Noto Sans SC"/>
              <a:ea typeface="Noto Sans SC"/>
              <a:cs typeface="Noto Sans SC"/>
              <a:sym typeface="Noto Sans SC"/>
            </a:endParaRPr>
          </a:p>
        </p:txBody>
      </p:sp>
      <p:cxnSp>
        <p:nvCxnSpPr>
          <p:cNvPr id="25" name="Connector 25"/>
          <p:cNvCxnSpPr/>
          <p:nvPr/>
        </p:nvCxnSpPr>
        <p:spPr>
          <a:xfrm rot="-20834">
            <a:off x="6985019" y="5264150"/>
            <a:ext cx="2095500" cy="12700"/>
          </a:xfrm>
          <a:prstGeom prst="straightConnector1">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26" name="AutoShape 26"/>
          <p:cNvSpPr/>
          <p:nvPr/>
        </p:nvSpPr>
        <p:spPr>
          <a:xfrm>
            <a:off x="6985000" y="5397500"/>
            <a:ext cx="2095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000"/>
              <a:t>The stringent safety standards for battery energy storage systems, covering electrical, mechanical, and fire safety, are the core safety certifications for outdoor power supplies.</a:t>
            </a:r>
            <a:endParaRPr lang="en-US" altLang="zh-CN" sz="1000"/>
          </a:p>
        </p:txBody>
      </p:sp>
      <p:sp>
        <p:nvSpPr>
          <p:cNvPr id="27" name="AutoShape 27"/>
          <p:cNvSpPr/>
          <p:nvPr/>
        </p:nvSpPr>
        <p:spPr>
          <a:xfrm>
            <a:off x="9334500" y="4064000"/>
            <a:ext cx="2349500" cy="22225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pic>
        <p:nvPicPr>
          <p:cNvPr id="28" name="Picture 28" descr="/Users/jiezihaodemacbook/Downloads/un.pngun"/>
          <p:cNvPicPr>
            <a:picLocks noChangeAspect="1"/>
          </p:cNvPicPr>
          <p:nvPr/>
        </p:nvPicPr>
        <p:blipFill>
          <a:blip r:embed="rId8"/>
          <a:srcRect t="2767" b="25590"/>
          <a:stretch>
            <a:fillRect/>
          </a:stretch>
        </p:blipFill>
        <p:spPr>
          <a:xfrm>
            <a:off x="9461500" y="4191000"/>
            <a:ext cx="889000" cy="889000"/>
          </a:xfrm>
          <a:prstGeom prst="rect">
            <a:avLst/>
          </a:prstGeom>
          <a:noFill/>
          <a:ln w="25400" cap="flat" cmpd="sng">
            <a:noFill/>
            <a:prstDash val="solid"/>
            <a:round/>
          </a:ln>
        </p:spPr>
      </p:pic>
      <p:sp>
        <p:nvSpPr>
          <p:cNvPr id="29" name="AutoShape 29"/>
          <p:cNvSpPr/>
          <p:nvPr/>
        </p:nvSpPr>
        <p:spPr>
          <a:xfrm>
            <a:off x="10477500" y="4254500"/>
            <a:ext cx="114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chemeClr val="accent6">
                    <a:lumMod val="50000"/>
                  </a:schemeClr>
                </a:solidFill>
                <a:latin typeface="Noto Sans SC"/>
                <a:ea typeface="Noto Sans SC"/>
                <a:cs typeface="Noto Sans SC"/>
                <a:sym typeface="Noto Sans SC"/>
              </a:rPr>
              <a:t>UN38.3</a:t>
            </a:r>
            <a:endParaRPr lang="en-US" sz="1100">
              <a:solidFill>
                <a:schemeClr val="accent6">
                  <a:lumMod val="50000"/>
                </a:schemeClr>
              </a:solidFill>
            </a:endParaRPr>
          </a:p>
          <a:p>
            <a:pPr marL="0" algn="l">
              <a:lnSpc>
                <a:spcPct val="125000"/>
              </a:lnSpc>
              <a:buSzTx/>
            </a:pPr>
            <a:r>
              <a:rPr lang="en-US" altLang="zh-CN" sz="1100" b="0" i="0" u="none" strike="noStrike">
                <a:solidFill>
                  <a:srgbClr val="6B7280"/>
                </a:solidFill>
                <a:latin typeface="Noto Sans SC"/>
                <a:ea typeface="Noto Sans SC"/>
                <a:cs typeface="Noto Sans SC"/>
                <a:sym typeface="Noto Sans SC"/>
              </a:rPr>
              <a:t>International Transport Compliance</a:t>
            </a:r>
            <a:endParaRPr lang="en-US" altLang="zh-CN" sz="1100" b="0" i="0" u="none" strike="noStrike">
              <a:solidFill>
                <a:srgbClr val="6B7280"/>
              </a:solidFill>
              <a:latin typeface="Noto Sans SC"/>
              <a:ea typeface="Noto Sans SC"/>
              <a:cs typeface="Noto Sans SC"/>
              <a:sym typeface="Noto Sans SC"/>
            </a:endParaRPr>
          </a:p>
        </p:txBody>
      </p:sp>
      <p:cxnSp>
        <p:nvCxnSpPr>
          <p:cNvPr id="30" name="Connector 30"/>
          <p:cNvCxnSpPr/>
          <p:nvPr/>
        </p:nvCxnSpPr>
        <p:spPr>
          <a:xfrm rot="-20834">
            <a:off x="9461519" y="5264150"/>
            <a:ext cx="2095500" cy="12700"/>
          </a:xfrm>
          <a:prstGeom prst="straightConnector1">
            <a:avLst/>
          </a:prstGeom>
          <a:solidFill>
            <a:srgbClr val="DEE0E3">
              <a:alpha val="100000"/>
            </a:srgbClr>
          </a:solidFill>
          <a:ln w="12700" cap="flat" cmpd="sng">
            <a:solidFill>
              <a:srgbClr val="000000">
                <a:alpha val="5000"/>
              </a:srgbClr>
            </a:solidFill>
            <a:prstDash val="solid"/>
            <a:round/>
            <a:headEnd type="none" w="med" len="med"/>
            <a:tailEnd type="none" w="med" len="med"/>
          </a:ln>
        </p:spPr>
      </p:cxnSp>
      <p:sp>
        <p:nvSpPr>
          <p:cNvPr id="31" name="AutoShape 31"/>
          <p:cNvSpPr/>
          <p:nvPr/>
        </p:nvSpPr>
        <p:spPr>
          <a:xfrm>
            <a:off x="9461500" y="5397500"/>
            <a:ext cx="2095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000"/>
              <a:t>The International Air Transport Association's mandatory safety standards for the transport of lithium batteries ensure the absolute safety of the products during sea and air transport.</a:t>
            </a:r>
            <a:endParaRPr lang="en-US" altLang="zh-CN" sz="1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FFFFFF">
              <a:alpha val="3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0" y="2032000"/>
            <a:ext cx="12192000" cy="190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0" b="1" i="0" u="none" strike="noStrike">
                <a:solidFill>
                  <a:srgbClr val="FF6A00">
                    <a:alpha val="80000"/>
                  </a:srgbClr>
                </a:solidFill>
                <a:latin typeface="Noto Sans SC"/>
                <a:ea typeface="Noto Sans SC"/>
                <a:cs typeface="Noto Sans SC"/>
                <a:sym typeface="Noto Sans SC"/>
              </a:rPr>
              <a:t>02</a:t>
            </a:r>
            <a:endParaRPr lang="en-US" sz="1100"/>
          </a:p>
        </p:txBody>
      </p:sp>
      <p:sp>
        <p:nvSpPr>
          <p:cNvPr id="4" name="AutoShape 4"/>
          <p:cNvSpPr/>
          <p:nvPr/>
        </p:nvSpPr>
        <p:spPr>
          <a:xfrm>
            <a:off x="0" y="4318000"/>
            <a:ext cx="12192000" cy="571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3600" b="1" i="0" u="none" strike="noStrike">
                <a:solidFill>
                  <a:srgbClr val="1F2937"/>
                </a:solidFill>
                <a:latin typeface="Noto Sans SC"/>
                <a:ea typeface="Noto Sans SC"/>
                <a:cs typeface="Noto Sans SC"/>
                <a:sym typeface="Noto Sans SC"/>
              </a:rPr>
              <a:t>CORE TECHNOLOGY</a:t>
            </a:r>
            <a:endParaRPr lang="en-US" sz="1100"/>
          </a:p>
        </p:txBody>
      </p:sp>
      <p:sp>
        <p:nvSpPr>
          <p:cNvPr id="5" name="AutoShape 5"/>
          <p:cNvSpPr/>
          <p:nvPr/>
        </p:nvSpPr>
        <p:spPr>
          <a:xfrm>
            <a:off x="5778500" y="5334000"/>
            <a:ext cx="635000" cy="508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0" y="5651500"/>
            <a:ext cx="1219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800"/>
              <a:t>The Powerful Heart, A Smart Brain</a:t>
            </a:r>
            <a:endParaRPr lang="en-US" altLang="zh-CN" sz="2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Smart BMS: Protecting Every Charge</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270000"/>
            <a:ext cx="762000" cy="508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778000"/>
            <a:ext cx="5334000" cy="1397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b="0" i="0" u="none" strike="noStrike">
                <a:solidFill>
                  <a:srgbClr val="374151"/>
                </a:solidFill>
                <a:latin typeface="+mn-lt"/>
                <a:ea typeface="Noto Sans SC"/>
                <a:cs typeface="+mn-lt"/>
                <a:sym typeface="Noto Sans SC"/>
              </a:rPr>
              <a:t>Every outdoor power bank is equipped with a powerful "smart brain"—the Smart BMS (Battery Management System). As the core component ensuring battery safety, extending lifespan, and ensuring stable output, the latest iteration of the intelligent BMS system provides multiple safety protections for the battery through high-precision algorithms and real-time all-dimensional monitoring, ensuring worry-free power usage every time.</a:t>
            </a:r>
            <a:endParaRPr lang="en-US" altLang="zh-CN" b="0" i="0" u="none" strike="noStrike">
              <a:solidFill>
                <a:srgbClr val="374151"/>
              </a:solidFill>
              <a:latin typeface="+mn-lt"/>
              <a:ea typeface="Noto Sans SC"/>
              <a:cs typeface="+mn-lt"/>
              <a:sym typeface="Noto Sans SC"/>
            </a:endParaRPr>
          </a:p>
        </p:txBody>
      </p:sp>
      <p:sp>
        <p:nvSpPr>
          <p:cNvPr id="5" name="AutoShape 5"/>
          <p:cNvSpPr/>
          <p:nvPr/>
        </p:nvSpPr>
        <p:spPr>
          <a:xfrm>
            <a:off x="762000" y="3556000"/>
            <a:ext cx="5334000" cy="1079500"/>
          </a:xfrm>
          <a:prstGeom prst="roundRect">
            <a:avLst>
              <a:gd name="adj" fmla="val 0"/>
            </a:avLst>
          </a:prstGeom>
          <a:solidFill>
            <a:srgbClr val="00704A">
              <a:alpha val="6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3556000"/>
            <a:ext cx="76200" cy="1079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9500" y="3746500"/>
            <a:ext cx="406400" cy="406400"/>
          </a:xfrm>
          <a:prstGeom prst="rect">
            <a:avLst/>
          </a:prstGeom>
        </p:spPr>
      </p:pic>
      <p:sp>
        <p:nvSpPr>
          <p:cNvPr id="8" name="AutoShape 8"/>
          <p:cNvSpPr/>
          <p:nvPr/>
        </p:nvSpPr>
        <p:spPr>
          <a:xfrm>
            <a:off x="1778000" y="3683000"/>
            <a:ext cx="4064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Real-time cell monitoring</a:t>
            </a:r>
            <a:endParaRPr lang="en-US" altLang="zh-CN" sz="1600"/>
          </a:p>
          <a:p>
            <a:pPr marL="0" indent="0" algn="l">
              <a:lnSpc>
                <a:spcPct val="108000"/>
              </a:lnSpc>
            </a:pPr>
            <a:r>
              <a:rPr lang="en-US" altLang="zh-CN" sz="1300" b="0" i="0" u="none" strike="noStrike">
                <a:solidFill>
                  <a:srgbClr val="4B5563"/>
                </a:solidFill>
                <a:latin typeface="+mn-lt"/>
                <a:ea typeface="Noto Sans SC"/>
                <a:cs typeface="+mn-lt"/>
                <a:sym typeface="Noto Sans SC"/>
              </a:rPr>
              <a:t>Real-time monitoring of voltage, current, and temperature data for each battery cell allows for control over battery operation from the source, eliminating potential risks.</a:t>
            </a:r>
            <a:endParaRPr lang="en-US" altLang="zh-CN" sz="1300" b="0" i="0" u="none" strike="noStrike">
              <a:solidFill>
                <a:srgbClr val="4B5563"/>
              </a:solidFill>
              <a:latin typeface="+mn-lt"/>
              <a:ea typeface="Noto Sans SC"/>
              <a:cs typeface="+mn-lt"/>
              <a:sym typeface="Noto Sans SC"/>
            </a:endParaRPr>
          </a:p>
        </p:txBody>
      </p:sp>
      <p:sp>
        <p:nvSpPr>
          <p:cNvPr id="9" name="AutoShape 9"/>
          <p:cNvSpPr/>
          <p:nvPr/>
        </p:nvSpPr>
        <p:spPr>
          <a:xfrm>
            <a:off x="762000" y="4889500"/>
            <a:ext cx="5334000" cy="1079500"/>
          </a:xfrm>
          <a:prstGeom prst="roundRect">
            <a:avLst>
              <a:gd name="adj" fmla="val 0"/>
            </a:avLst>
          </a:prstGeom>
          <a:solidFill>
            <a:srgbClr val="00704A">
              <a:alpha val="6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762000" y="4889500"/>
            <a:ext cx="76200" cy="1079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79500" y="5080000"/>
            <a:ext cx="406400" cy="406400"/>
          </a:xfrm>
          <a:prstGeom prst="rect">
            <a:avLst/>
          </a:prstGeom>
        </p:spPr>
      </p:pic>
      <p:sp>
        <p:nvSpPr>
          <p:cNvPr id="12" name="AutoShape 12"/>
          <p:cNvSpPr/>
          <p:nvPr/>
        </p:nvSpPr>
        <p:spPr>
          <a:xfrm>
            <a:off x="1778000" y="5016500"/>
            <a:ext cx="4064000" cy="825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b="0" i="0" u="none" strike="noStrike">
                <a:sym typeface="Noto Sans SC"/>
              </a:rPr>
              <a:t>Revitalize Battery Lifebattery life.</a:t>
            </a:r>
            <a:br>
              <a:rPr lang="en-US" altLang="zh-CN" sz="1600" b="0" i="0" u="none" strike="noStrike">
                <a:sym typeface="Noto Sans SC"/>
              </a:rPr>
            </a:br>
            <a:r>
              <a:rPr lang="en-US" altLang="zh-CN" sz="1300" b="0" i="0" u="none" strike="noStrike">
                <a:solidFill>
                  <a:srgbClr val="4B5563"/>
                </a:solidFill>
                <a:latin typeface="+mn-lt"/>
                <a:ea typeface="Noto Sans SC"/>
                <a:cs typeface="+mn-lt"/>
                <a:sym typeface="Noto Sans SC"/>
              </a:rPr>
              <a:t>Actively eliminating voltage differences between battery cells extends the overall cycle life of the battery, making the most of every unit of electricity.</a:t>
            </a:r>
            <a:endParaRPr lang="en-US" altLang="zh-CN" sz="1300" b="0" i="0" u="none" strike="noStrike">
              <a:solidFill>
                <a:srgbClr val="4B5563"/>
              </a:solidFill>
              <a:latin typeface="+mn-lt"/>
              <a:ea typeface="Noto Sans SC"/>
              <a:cs typeface="+mn-lt"/>
              <a:sym typeface="Noto Sans SC"/>
            </a:endParaRPr>
          </a:p>
        </p:txBody>
      </p:sp>
      <p:cxnSp>
        <p:nvCxnSpPr>
          <p:cNvPr id="13" name="Connector 13"/>
          <p:cNvCxnSpPr/>
          <p:nvPr/>
        </p:nvCxnSpPr>
        <p:spPr>
          <a:xfrm rot="5389889">
            <a:off x="4445000" y="3930659"/>
            <a:ext cx="4318000" cy="12700"/>
          </a:xfrm>
          <a:prstGeom prst="straightConnector1">
            <a:avLst/>
          </a:prstGeom>
          <a:solidFill>
            <a:srgbClr val="DEE0E3">
              <a:alpha val="100000"/>
            </a:srgbClr>
          </a:solidFill>
          <a:ln w="12700" cap="flat" cmpd="sng">
            <a:solidFill>
              <a:srgbClr val="00704A">
                <a:alpha val="20000"/>
              </a:srgbClr>
            </a:solidFill>
            <a:prstDash val="dash"/>
            <a:round/>
            <a:headEnd type="none" w="med" len="med"/>
            <a:tailEnd type="none" w="med" len="med"/>
          </a:ln>
        </p:spPr>
      </p:cxnSp>
      <p:sp>
        <p:nvSpPr>
          <p:cNvPr id="14" name="AutoShape 14"/>
          <p:cNvSpPr/>
          <p:nvPr/>
        </p:nvSpPr>
        <p:spPr>
          <a:xfrm>
            <a:off x="6985000" y="1778000"/>
            <a:ext cx="4445000" cy="1905000"/>
          </a:xfrm>
          <a:prstGeom prst="roundRect">
            <a:avLst>
              <a:gd name="adj" fmla="val 0"/>
            </a:avLst>
          </a:prstGeom>
          <a:solidFill>
            <a:srgbClr val="00704A">
              <a:alpha val="88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39000" y="2286000"/>
            <a:ext cx="762000" cy="762000"/>
          </a:xfrm>
          <a:prstGeom prst="rect">
            <a:avLst/>
          </a:prstGeom>
        </p:spPr>
      </p:pic>
      <p:sp>
        <p:nvSpPr>
          <p:cNvPr id="16" name="AutoShape 16"/>
          <p:cNvSpPr/>
          <p:nvPr/>
        </p:nvSpPr>
        <p:spPr>
          <a:xfrm>
            <a:off x="8255000" y="2032000"/>
            <a:ext cx="2921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800">
                <a:solidFill>
                  <a:schemeClr val="bg1"/>
                </a:solidFill>
              </a:rPr>
              <a:t>Multiple security protections</a:t>
            </a:r>
            <a:endParaRPr lang="en-US" altLang="zh-CN" sz="1800"/>
          </a:p>
          <a:p>
            <a:pPr marL="0" indent="0" algn="l">
              <a:lnSpc>
                <a:spcPct val="117000"/>
              </a:lnSpc>
            </a:pPr>
            <a:r>
              <a:rPr lang="en-US" altLang="zh-CN" sz="1300" b="0" i="0" u="none" strike="noStrike">
                <a:solidFill>
                  <a:srgbClr val="FFFFFF">
                    <a:alpha val="85098"/>
                  </a:srgbClr>
                </a:solidFill>
                <a:latin typeface="+mn-lt"/>
                <a:ea typeface="Noto Sans SC"/>
                <a:cs typeface="+mn-lt"/>
                <a:sym typeface="Noto Sans SC"/>
              </a:rPr>
              <a:t>Building a comprehensive safety barrier covering all scenarios of charging, discharging, and idleness, providing solid protection for outdoor power use.</a:t>
            </a:r>
            <a:endParaRPr lang="en-US" altLang="zh-CN" sz="1300" b="0" i="0" u="none" strike="noStrike">
              <a:solidFill>
                <a:srgbClr val="FFFFFF">
                  <a:alpha val="85098"/>
                </a:srgbClr>
              </a:solidFill>
              <a:latin typeface="+mn-lt"/>
              <a:ea typeface="Noto Sans SC"/>
              <a:cs typeface="+mn-lt"/>
              <a:sym typeface="Noto Sans SC"/>
            </a:endParaRPr>
          </a:p>
        </p:txBody>
      </p:sp>
      <p:sp>
        <p:nvSpPr>
          <p:cNvPr id="17" name="AutoShape 17"/>
          <p:cNvSpPr/>
          <p:nvPr/>
        </p:nvSpPr>
        <p:spPr>
          <a:xfrm>
            <a:off x="6749415" y="4064000"/>
            <a:ext cx="2331085" cy="1097915"/>
          </a:xfrm>
          <a:prstGeom prst="roundRect">
            <a:avLst>
              <a:gd name="adj" fmla="val 0"/>
            </a:avLst>
          </a:prstGeom>
          <a:noFill/>
          <a:ln w="12700" cap="flat" cmpd="sng">
            <a:solidFill>
              <a:srgbClr val="00704A">
                <a:alpha val="15000"/>
              </a:srgbClr>
            </a:solid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811010" y="4451350"/>
            <a:ext cx="304800" cy="304800"/>
          </a:xfrm>
          <a:prstGeom prst="rect">
            <a:avLst/>
          </a:prstGeom>
        </p:spPr>
      </p:pic>
      <p:sp>
        <p:nvSpPr>
          <p:cNvPr id="19" name="AutoShape 19"/>
          <p:cNvSpPr/>
          <p:nvPr/>
        </p:nvSpPr>
        <p:spPr>
          <a:xfrm>
            <a:off x="7168515" y="4191000"/>
            <a:ext cx="1848485" cy="825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Working protection</a:t>
            </a:r>
            <a:endParaRPr lang="en-US" altLang="zh-CN"/>
          </a:p>
          <a:p>
            <a:pPr marL="0" indent="0" algn="l">
              <a:lnSpc>
                <a:spcPct val="100000"/>
              </a:lnSpc>
            </a:pPr>
            <a:r>
              <a:rPr lang="en-US" altLang="zh-CN" sz="1000" b="0" i="0" u="none" strike="noStrike">
                <a:solidFill>
                  <a:srgbClr val="6B7280"/>
                </a:solidFill>
                <a:latin typeface="Noto Sans SC"/>
                <a:ea typeface="Noto Sans SC"/>
                <a:cs typeface="Noto Sans SC"/>
                <a:sym typeface="Noto Sans SC"/>
              </a:rPr>
              <a:t>Multiple protections against overcharge, over-discharge, over-temperature, short circuit, and over-temperature.</a:t>
            </a:r>
            <a:endParaRPr lang="en-US" altLang="zh-CN" sz="1000" b="0" i="0" u="none" strike="noStrike">
              <a:solidFill>
                <a:srgbClr val="6B7280"/>
              </a:solidFill>
              <a:latin typeface="Noto Sans SC"/>
              <a:ea typeface="Noto Sans SC"/>
              <a:cs typeface="Noto Sans SC"/>
              <a:sym typeface="Noto Sans SC"/>
            </a:endParaRPr>
          </a:p>
        </p:txBody>
      </p:sp>
      <p:sp>
        <p:nvSpPr>
          <p:cNvPr id="20" name="AutoShape 20"/>
          <p:cNvSpPr/>
          <p:nvPr/>
        </p:nvSpPr>
        <p:spPr>
          <a:xfrm>
            <a:off x="9334500" y="4064000"/>
            <a:ext cx="2330450" cy="1079500"/>
          </a:xfrm>
          <a:prstGeom prst="roundRect">
            <a:avLst>
              <a:gd name="adj" fmla="val 0"/>
            </a:avLst>
          </a:prstGeom>
          <a:noFill/>
          <a:ln w="12700" cap="flat" cmpd="sng">
            <a:solidFill>
              <a:srgbClr val="00704A">
                <a:alpha val="15000"/>
              </a:srgbClr>
            </a:solid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461500" y="4451350"/>
            <a:ext cx="304800" cy="304800"/>
          </a:xfrm>
          <a:prstGeom prst="rect">
            <a:avLst/>
          </a:prstGeom>
        </p:spPr>
      </p:pic>
      <p:sp>
        <p:nvSpPr>
          <p:cNvPr id="22" name="AutoShape 22"/>
          <p:cNvSpPr/>
          <p:nvPr/>
        </p:nvSpPr>
        <p:spPr>
          <a:xfrm>
            <a:off x="9906000" y="4191000"/>
            <a:ext cx="1460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Circuit protection</a:t>
            </a:r>
            <a:endParaRPr lang="en-US" altLang="zh-CN"/>
          </a:p>
          <a:p>
            <a:pPr marL="0" indent="0" algn="l">
              <a:lnSpc>
                <a:spcPct val="100000"/>
              </a:lnSpc>
            </a:pPr>
            <a:r>
              <a:rPr lang="en-US" altLang="zh-CN" sz="1000" b="0" i="0" u="none" strike="noStrike">
                <a:solidFill>
                  <a:srgbClr val="6B7280"/>
                </a:solidFill>
                <a:latin typeface="Noto Sans SC"/>
                <a:ea typeface="Noto Sans SC"/>
                <a:cs typeface="Noto Sans SC"/>
                <a:sym typeface="Noto Sans SC"/>
              </a:rPr>
              <a:t>Overcurrent, overvoltage/undervoltage, and reverse connection protection</a:t>
            </a:r>
            <a:endParaRPr lang="en-US" altLang="zh-CN" sz="1000" b="0" i="0" u="none" strike="noStrike">
              <a:solidFill>
                <a:srgbClr val="6B7280"/>
              </a:solidFill>
              <a:latin typeface="Noto Sans SC"/>
              <a:ea typeface="Noto Sans SC"/>
              <a:cs typeface="Noto Sans SC"/>
              <a:sym typeface="Noto Sans SC"/>
            </a:endParaRPr>
          </a:p>
        </p:txBody>
      </p:sp>
      <p:sp>
        <p:nvSpPr>
          <p:cNvPr id="23" name="AutoShape 23"/>
          <p:cNvSpPr/>
          <p:nvPr/>
        </p:nvSpPr>
        <p:spPr>
          <a:xfrm>
            <a:off x="6985000" y="5397500"/>
            <a:ext cx="4445000" cy="825500"/>
          </a:xfrm>
          <a:prstGeom prst="roundRect">
            <a:avLst>
              <a:gd name="adj" fmla="val 0"/>
            </a:avLst>
          </a:prstGeom>
          <a:solidFill>
            <a:srgbClr val="00704A">
              <a:alpha val="8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7112000" y="5524500"/>
            <a:ext cx="4191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sz="1300">
                <a:solidFill>
                  <a:schemeClr val="accent6">
                    <a:lumMod val="50000"/>
                  </a:schemeClr>
                </a:solidFill>
              </a:rPr>
              <a:t>From algorithmic monitoring to physical protection, Smart BMS makes safety a standard feature of outdoor power supplies, safeguarding your exploration journey.</a:t>
            </a:r>
            <a:endParaRPr lang="en-US" altLang="zh-CN" sz="1300">
              <a:solidFill>
                <a:schemeClr val="accent6">
                  <a:lumMod val="50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LiFePO</a:t>
            </a:r>
            <a:r>
              <a:rPr lang="en-US" altLang="zh-CN" sz="3200" b="1" baseline="-25000">
                <a:latin typeface="Arial" panose="020B0604020202090204" pitchFamily="34" charset="0"/>
                <a:cs typeface="Arial" panose="020B0604020202090204" pitchFamily="34" charset="0"/>
              </a:rPr>
              <a:t>4</a:t>
            </a:r>
            <a:r>
              <a:rPr lang="en-US" altLang="zh-CN" sz="3200" b="1">
                <a:latin typeface="Arial" panose="020B0604020202090204" pitchFamily="34" charset="0"/>
                <a:cs typeface="Arial" panose="020B0604020202090204" pitchFamily="34" charset="0"/>
              </a:rPr>
              <a:t> Battery: </a:t>
            </a:r>
            <a:endParaRPr lang="en-US" altLang="zh-CN" sz="3200" b="1">
              <a:latin typeface="Arial" panose="020B0604020202090204" pitchFamily="34" charset="0"/>
              <a:cs typeface="Arial" panose="020B0604020202090204" pitchFamily="34" charset="0"/>
            </a:endParaRPr>
          </a:p>
          <a:p>
            <a:pPr marL="0" indent="0" algn="l">
              <a:lnSpc>
                <a:spcPct val="125000"/>
              </a:lnSpc>
              <a:defRPr/>
            </a:pPr>
            <a:r>
              <a:rPr lang="en-US" altLang="zh-CN" sz="3200" b="1">
                <a:latin typeface="Arial" panose="020B0604020202090204" pitchFamily="34" charset="0"/>
                <a:cs typeface="Arial" panose="020B0604020202090204" pitchFamily="34" charset="0"/>
              </a:rPr>
              <a:t>Synonymous With Safety And Longevity</a:t>
            </a:r>
            <a:endParaRPr lang="en-US" altLang="zh-CN" sz="3200" b="1">
              <a:latin typeface="Arial" panose="020B0604020202090204" pitchFamily="34" charset="0"/>
              <a:cs typeface="Arial" panose="020B0604020202090204" pitchFamily="34" charset="0"/>
            </a:endParaRPr>
          </a:p>
        </p:txBody>
      </p:sp>
      <p:pic>
        <p:nvPicPr>
          <p:cNvPr id="3" name="Picture 3" descr="/Users/jiezihaodemacbook/Downloads/2-removebg-preview.png2-removebg-preview"/>
          <p:cNvPicPr>
            <a:picLocks noChangeAspect="1"/>
          </p:cNvPicPr>
          <p:nvPr/>
        </p:nvPicPr>
        <p:blipFill>
          <a:blip r:embed="rId1"/>
          <a:srcRect t="44" b="44"/>
          <a:stretch>
            <a:fillRect/>
          </a:stretch>
        </p:blipFill>
        <p:spPr>
          <a:xfrm>
            <a:off x="762000" y="1778000"/>
            <a:ext cx="4318000" cy="3302000"/>
          </a:xfrm>
          <a:prstGeom prst="rect">
            <a:avLst/>
          </a:prstGeom>
          <a:noFill/>
          <a:ln w="25400" cap="flat" cmpd="sng">
            <a:noFill/>
            <a:prstDash val="solid"/>
            <a:round/>
          </a:ln>
        </p:spPr>
      </p:pic>
      <p:sp>
        <p:nvSpPr>
          <p:cNvPr id="4" name="AutoShape 4"/>
          <p:cNvSpPr/>
          <p:nvPr/>
        </p:nvSpPr>
        <p:spPr>
          <a:xfrm>
            <a:off x="762000" y="5461000"/>
            <a:ext cx="431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altLang="zh-CN"/>
              <a:t>It uses lithium iron phosphate cells, with a stable chemical structure to build the energy core, providing a solid guarantee for outdoor power supply.</a:t>
            </a:r>
            <a:endParaRPr lang="en-US" altLang="zh-CN"/>
          </a:p>
        </p:txBody>
      </p:sp>
      <p:cxnSp>
        <p:nvCxnSpPr>
          <p:cNvPr id="5" name="Connector 5"/>
          <p:cNvCxnSpPr/>
          <p:nvPr/>
        </p:nvCxnSpPr>
        <p:spPr>
          <a:xfrm rot="5390450">
            <a:off x="3175000" y="4057659"/>
            <a:ext cx="4572000" cy="12700"/>
          </a:xfrm>
          <a:prstGeom prst="straightConnector1">
            <a:avLst/>
          </a:prstGeom>
          <a:solidFill>
            <a:srgbClr val="DEE0E3">
              <a:alpha val="100000"/>
            </a:srgbClr>
          </a:solidFill>
          <a:ln w="12700" cap="flat" cmpd="sng">
            <a:solidFill>
              <a:srgbClr val="00704A">
                <a:alpha val="20000"/>
              </a:srgbClr>
            </a:solidFill>
            <a:prstDash val="dash"/>
            <a:round/>
            <a:headEnd type="none" w="med" len="med"/>
            <a:tailEnd type="none" w="med" len="med"/>
          </a:ln>
        </p:spPr>
      </p:cxnSp>
      <p:sp>
        <p:nvSpPr>
          <p:cNvPr id="6" name="AutoShape 6"/>
          <p:cNvSpPr/>
          <p:nvPr/>
        </p:nvSpPr>
        <p:spPr>
          <a:xfrm>
            <a:off x="5715000" y="1778000"/>
            <a:ext cx="5715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500"/>
              <a:t>All products are equipped with lithium iron phosphate (LiFePO</a:t>
            </a:r>
            <a:r>
              <a:rPr lang="en-US" altLang="zh-CN" sz="1500" baseline="-25000"/>
              <a:t>4</a:t>
            </a:r>
            <a:r>
              <a:rPr lang="en-US" altLang="zh-CN" sz="1500"/>
              <a:t>) batteries, which have achieved a comprehensive breakthrough in safety, cycle life and wide temperature adaptability compared with traditional ternary lithium batteries, redefining the standard of energy storage safety.</a:t>
            </a:r>
            <a:endParaRPr lang="en-US" altLang="zh-CN" sz="1500"/>
          </a:p>
        </p:txBody>
      </p:sp>
      <p:sp>
        <p:nvSpPr>
          <p:cNvPr id="7" name="AutoShape 7"/>
          <p:cNvSpPr/>
          <p:nvPr/>
        </p:nvSpPr>
        <p:spPr>
          <a:xfrm>
            <a:off x="5715000" y="3302000"/>
            <a:ext cx="27305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5715000" y="3302000"/>
            <a:ext cx="50800" cy="1206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05500" y="3429000"/>
            <a:ext cx="304800" cy="304800"/>
          </a:xfrm>
          <a:prstGeom prst="rect">
            <a:avLst/>
          </a:prstGeom>
        </p:spPr>
      </p:pic>
      <p:sp>
        <p:nvSpPr>
          <p:cNvPr id="10" name="AutoShape 10"/>
          <p:cNvSpPr/>
          <p:nvPr/>
        </p:nvSpPr>
        <p:spPr>
          <a:xfrm>
            <a:off x="6350000" y="3403600"/>
            <a:ext cx="2032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solidFill>
                  <a:schemeClr val="accent6">
                    <a:lumMod val="50000"/>
                  </a:schemeClr>
                </a:solidFill>
              </a:rPr>
              <a:t>Ultimate security protection</a:t>
            </a:r>
            <a:endParaRPr lang="en-US" altLang="zh-CN" sz="1600">
              <a:solidFill>
                <a:schemeClr val="accent6">
                  <a:lumMod val="50000"/>
                </a:schemeClr>
              </a:solidFill>
            </a:endParaRPr>
          </a:p>
        </p:txBody>
      </p:sp>
      <p:sp>
        <p:nvSpPr>
          <p:cNvPr id="11" name="AutoShape 11"/>
          <p:cNvSpPr/>
          <p:nvPr/>
        </p:nvSpPr>
        <p:spPr>
          <a:xfrm>
            <a:off x="5905500" y="39370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100"/>
              <a:t>With a stable chemical structure, it eliminates the risk of fire and explosion at the source, making it safer to use.</a:t>
            </a:r>
            <a:endParaRPr lang="en-US" altLang="zh-CN" sz="1100"/>
          </a:p>
        </p:txBody>
      </p:sp>
      <p:sp>
        <p:nvSpPr>
          <p:cNvPr id="12" name="AutoShape 12"/>
          <p:cNvSpPr/>
          <p:nvPr/>
        </p:nvSpPr>
        <p:spPr>
          <a:xfrm>
            <a:off x="8636000" y="3302000"/>
            <a:ext cx="27305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8636000" y="3302000"/>
            <a:ext cx="50800" cy="1206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26500" y="3429000"/>
            <a:ext cx="304800" cy="304800"/>
          </a:xfrm>
          <a:prstGeom prst="rect">
            <a:avLst/>
          </a:prstGeom>
        </p:spPr>
      </p:pic>
      <p:sp>
        <p:nvSpPr>
          <p:cNvPr id="15" name="AutoShape 15"/>
          <p:cNvSpPr/>
          <p:nvPr/>
        </p:nvSpPr>
        <p:spPr>
          <a:xfrm>
            <a:off x="9271000" y="3403600"/>
            <a:ext cx="2032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solidFill>
                  <a:schemeClr val="accent6">
                    <a:lumMod val="50000"/>
                  </a:schemeClr>
                </a:solidFill>
              </a:rPr>
              <a:t>Longer cycle life</a:t>
            </a:r>
            <a:endParaRPr lang="en-US" altLang="zh-CN" sz="1600">
              <a:solidFill>
                <a:schemeClr val="accent6">
                  <a:lumMod val="50000"/>
                </a:schemeClr>
              </a:solidFill>
            </a:endParaRPr>
          </a:p>
        </p:txBody>
      </p:sp>
      <p:sp>
        <p:nvSpPr>
          <p:cNvPr id="16" name="AutoShape 16"/>
          <p:cNvSpPr/>
          <p:nvPr/>
        </p:nvSpPr>
        <p:spPr>
          <a:xfrm>
            <a:off x="8826500" y="3937000"/>
            <a:ext cx="2413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100"/>
              <a:t>It supports over 2,500 deep charge-discharge cycles, and the battery capacity can still be maintained at over 80%.</a:t>
            </a:r>
            <a:endParaRPr lang="en-US" altLang="zh-CN" sz="1100"/>
          </a:p>
        </p:txBody>
      </p:sp>
      <p:sp>
        <p:nvSpPr>
          <p:cNvPr id="17" name="AutoShape 17"/>
          <p:cNvSpPr/>
          <p:nvPr/>
        </p:nvSpPr>
        <p:spPr>
          <a:xfrm>
            <a:off x="5715000" y="4699000"/>
            <a:ext cx="5651500" cy="1206500"/>
          </a:xfrm>
          <a:prstGeom prst="roundRect">
            <a:avLst>
              <a:gd name="adj" fmla="val 0"/>
            </a:avLst>
          </a:prstGeom>
          <a:solidFill>
            <a:srgbClr val="00704A">
              <a:alpha val="5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5715000" y="4699000"/>
            <a:ext cx="50800" cy="1206500"/>
          </a:xfrm>
          <a:prstGeom prst="roundRect">
            <a:avLst>
              <a:gd name="adj" fmla="val 0"/>
            </a:avLst>
          </a:prstGeom>
          <a:solidFill>
            <a:srgbClr val="00704A">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05500" y="4826000"/>
            <a:ext cx="304800" cy="304800"/>
          </a:xfrm>
          <a:prstGeom prst="rect">
            <a:avLst/>
          </a:prstGeom>
        </p:spPr>
      </p:pic>
      <p:sp>
        <p:nvSpPr>
          <p:cNvPr id="20" name="AutoShape 20"/>
          <p:cNvSpPr/>
          <p:nvPr/>
        </p:nvSpPr>
        <p:spPr>
          <a:xfrm>
            <a:off x="6350000" y="4800600"/>
            <a:ext cx="3442335"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solidFill>
                  <a:schemeClr val="accent6">
                    <a:lumMod val="50000"/>
                  </a:schemeClr>
                </a:solidFill>
              </a:rPr>
              <a:t>Excellent wide temperature range</a:t>
            </a:r>
            <a:endParaRPr lang="en-US" altLang="zh-CN" sz="1600">
              <a:solidFill>
                <a:schemeClr val="accent6">
                  <a:lumMod val="50000"/>
                </a:schemeClr>
              </a:solidFill>
            </a:endParaRPr>
          </a:p>
        </p:txBody>
      </p:sp>
      <p:sp>
        <p:nvSpPr>
          <p:cNvPr id="21" name="AutoShape 21"/>
          <p:cNvSpPr/>
          <p:nvPr/>
        </p:nvSpPr>
        <p:spPr>
          <a:xfrm>
            <a:off x="5905500" y="5334000"/>
            <a:ext cx="5288915"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altLang="zh-CN" sz="1100"/>
              <a:t>Operating temperature range: 14 to 104℉ (-10 to 40℃), with approximately 80% battery retention in low-temperature environments, and storage temperature range: 32 </a:t>
            </a:r>
            <a:r>
              <a:rPr lang="en-US" altLang="zh-CN" sz="1100"/>
              <a:t>to 104°F (0 to 40°C), adaptable to various extreme climates.</a:t>
            </a:r>
            <a:endParaRPr lang="en-US" altLang="zh-CN"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4F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3200" b="1">
                <a:latin typeface="Arial" panose="020B0604020202090204" pitchFamily="34" charset="0"/>
                <a:cs typeface="Arial" panose="020B0604020202090204" pitchFamily="34" charset="0"/>
              </a:rPr>
              <a:t>Turbo-Charge: Say Goodbye to the Long Wait</a:t>
            </a:r>
            <a:endParaRPr lang="en-US" altLang="zh-CN" sz="3200" b="1">
              <a:latin typeface="Arial" panose="020B0604020202090204" pitchFamily="34" charset="0"/>
              <a:cs typeface="Arial" panose="020B0604020202090204" pitchFamily="34" charset="0"/>
            </a:endParaRPr>
          </a:p>
        </p:txBody>
      </p:sp>
      <p:sp>
        <p:nvSpPr>
          <p:cNvPr id="3" name="AutoShape 3"/>
          <p:cNvSpPr/>
          <p:nvPr/>
        </p:nvSpPr>
        <p:spPr>
          <a:xfrm>
            <a:off x="762000" y="1651000"/>
            <a:ext cx="6350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We understand that "waiting" is one of the biggest pain points of outdoor power use. To address this, BIBOO developed Turbo-Charge fast charging technology. With a built-in high-performance charging module and intelligent algorithms, our flagship model can be charged from 0 to 100% in just about 1.5 to 1.8 hours, allowing your power supply to quickly "fully recover" after a short rest.</a:t>
            </a:r>
            <a:endParaRPr lang="en-US" altLang="zh-CN"/>
          </a:p>
        </p:txBody>
      </p:sp>
      <p:sp>
        <p:nvSpPr>
          <p:cNvPr id="4" name="AutoShape 4"/>
          <p:cNvSpPr/>
          <p:nvPr/>
        </p:nvSpPr>
        <p:spPr>
          <a:xfrm>
            <a:off x="762000" y="3302000"/>
            <a:ext cx="6350000" cy="9525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33020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92200" y="3492500"/>
            <a:ext cx="508000" cy="508000"/>
          </a:xfrm>
          <a:prstGeom prst="rect">
            <a:avLst/>
          </a:prstGeom>
        </p:spPr>
      </p:pic>
      <p:sp>
        <p:nvSpPr>
          <p:cNvPr id="7" name="AutoShape 7"/>
          <p:cNvSpPr/>
          <p:nvPr/>
        </p:nvSpPr>
        <p:spPr>
          <a:xfrm>
            <a:off x="1905000" y="3403600"/>
            <a:ext cx="495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Market-leading charging speed</a:t>
            </a:r>
            <a:endParaRPr lang="en-US" altLang="zh-CN" sz="1600"/>
          </a:p>
          <a:p>
            <a:pPr marL="0" indent="0" algn="l">
              <a:lnSpc>
                <a:spcPct val="108000"/>
              </a:lnSpc>
            </a:pPr>
            <a:r>
              <a:rPr lang="en-US" altLang="zh-CN" sz="1200" b="0" i="0" u="none" strike="noStrike">
                <a:solidFill>
                  <a:srgbClr val="6B7280"/>
                </a:solidFill>
                <a:latin typeface="+mn-lt"/>
                <a:ea typeface="Noto Sans SC"/>
                <a:cs typeface="+mn-lt"/>
                <a:sym typeface="Noto Sans SC"/>
              </a:rPr>
              <a:t>With a built-in high-performance charging module, charging efficiency is increased several times, significantly reducing the charging time of traditional outdoor power station and saving you valuable time.</a:t>
            </a:r>
            <a:endParaRPr lang="en-US" altLang="zh-CN" sz="1200" b="0" i="0" u="none" strike="noStrike">
              <a:solidFill>
                <a:srgbClr val="6B7280"/>
              </a:solidFill>
              <a:latin typeface="+mn-lt"/>
              <a:ea typeface="Noto Sans SC"/>
              <a:cs typeface="+mn-lt"/>
              <a:sym typeface="Noto Sans SC"/>
            </a:endParaRPr>
          </a:p>
        </p:txBody>
      </p:sp>
      <p:sp>
        <p:nvSpPr>
          <p:cNvPr id="8" name="AutoShape 8"/>
          <p:cNvSpPr/>
          <p:nvPr/>
        </p:nvSpPr>
        <p:spPr>
          <a:xfrm>
            <a:off x="762000" y="4445000"/>
            <a:ext cx="6350000" cy="9525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762000" y="44450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2200" y="4635500"/>
            <a:ext cx="508000" cy="508000"/>
          </a:xfrm>
          <a:prstGeom prst="rect">
            <a:avLst/>
          </a:prstGeom>
        </p:spPr>
      </p:pic>
      <p:sp>
        <p:nvSpPr>
          <p:cNvPr id="11" name="AutoShape 11"/>
          <p:cNvSpPr/>
          <p:nvPr/>
        </p:nvSpPr>
        <p:spPr>
          <a:xfrm>
            <a:off x="1905000" y="4546600"/>
            <a:ext cx="495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Intelligent temperature control for safe charging</a:t>
            </a:r>
            <a:endParaRPr lang="en-US" altLang="zh-CN" sz="1600"/>
          </a:p>
          <a:p>
            <a:pPr marL="0" indent="0" algn="l">
              <a:lnSpc>
                <a:spcPct val="108000"/>
              </a:lnSpc>
            </a:pPr>
            <a:r>
              <a:rPr lang="en-US" altLang="zh-CN" sz="1200" b="0" i="0" u="none" strike="noStrike">
                <a:solidFill>
                  <a:srgbClr val="6B7280"/>
                </a:solidFill>
                <a:latin typeface="+mn-lt"/>
                <a:ea typeface="Noto Sans SC"/>
                <a:cs typeface="+mn-lt"/>
                <a:sym typeface="Noto Sans SC"/>
              </a:rPr>
              <a:t>It monitors the core temperature of the battery in real time and intelligently and dynamically adjusts the charging power to ensure battery safety, stability and longevity while guaranteeing fast charging.</a:t>
            </a:r>
            <a:endParaRPr lang="en-US" altLang="zh-CN" sz="1200" b="0" i="0" u="none" strike="noStrike">
              <a:solidFill>
                <a:srgbClr val="6B7280"/>
              </a:solidFill>
              <a:latin typeface="+mn-lt"/>
              <a:ea typeface="Noto Sans SC"/>
              <a:cs typeface="+mn-lt"/>
              <a:sym typeface="Noto Sans SC"/>
            </a:endParaRPr>
          </a:p>
        </p:txBody>
      </p:sp>
      <p:sp>
        <p:nvSpPr>
          <p:cNvPr id="12" name="AutoShape 12"/>
          <p:cNvSpPr/>
          <p:nvPr/>
        </p:nvSpPr>
        <p:spPr>
          <a:xfrm>
            <a:off x="762000" y="5524500"/>
            <a:ext cx="6350000" cy="952500"/>
          </a:xfrm>
          <a:prstGeom prst="roundRect">
            <a:avLst>
              <a:gd name="adj" fmla="val 0"/>
            </a:avLst>
          </a:prstGeom>
          <a:no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762000" y="5524500"/>
            <a:ext cx="76200" cy="952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92200" y="5715000"/>
            <a:ext cx="508000" cy="508000"/>
          </a:xfrm>
          <a:prstGeom prst="rect">
            <a:avLst/>
          </a:prstGeom>
        </p:spPr>
      </p:pic>
      <p:sp>
        <p:nvSpPr>
          <p:cNvPr id="15" name="AutoShape 15"/>
          <p:cNvSpPr/>
          <p:nvPr/>
        </p:nvSpPr>
        <p:spPr>
          <a:xfrm>
            <a:off x="1905000" y="5626100"/>
            <a:ext cx="495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1600"/>
              <a:t>Flexible energy replenishment methods</a:t>
            </a:r>
            <a:endParaRPr lang="en-US" altLang="zh-CN" sz="1600"/>
          </a:p>
          <a:p>
            <a:pPr marL="0" indent="0" algn="l">
              <a:lnSpc>
                <a:spcPct val="108000"/>
              </a:lnSpc>
            </a:pPr>
            <a:r>
              <a:rPr lang="en-US" altLang="zh-CN" sz="1200" b="0" i="0" u="none" strike="noStrike">
                <a:solidFill>
                  <a:srgbClr val="6B7280"/>
                </a:solidFill>
                <a:latin typeface="+mn-lt"/>
                <a:ea typeface="Noto Sans SC"/>
                <a:cs typeface="+mn-lt"/>
                <a:sym typeface="Noto Sans SC"/>
              </a:rPr>
              <a:t>It supports multiple methods of rapid power replenishment, including mains power, car cigarette lighters, and solar panels, making it easy to obtain electricity whether at home, driving, or camping in the wild.</a:t>
            </a:r>
            <a:endParaRPr lang="en-US" altLang="zh-CN" sz="1200" b="0" i="0" u="none" strike="noStrike">
              <a:solidFill>
                <a:srgbClr val="6B7280"/>
              </a:solidFill>
              <a:latin typeface="+mn-lt"/>
              <a:ea typeface="Noto Sans SC"/>
              <a:cs typeface="+mn-lt"/>
              <a:sym typeface="Noto Sans SC"/>
            </a:endParaRPr>
          </a:p>
        </p:txBody>
      </p:sp>
      <p:cxnSp>
        <p:nvCxnSpPr>
          <p:cNvPr id="16" name="Connector 16"/>
          <p:cNvCxnSpPr/>
          <p:nvPr/>
        </p:nvCxnSpPr>
        <p:spPr>
          <a:xfrm rot="5390953">
            <a:off x="5207000" y="4057658"/>
            <a:ext cx="4826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7" name="AutoShape 17"/>
          <p:cNvSpPr/>
          <p:nvPr/>
        </p:nvSpPr>
        <p:spPr>
          <a:xfrm>
            <a:off x="7874000" y="1651000"/>
            <a:ext cx="3556000" cy="4064000"/>
          </a:xfrm>
          <a:prstGeom prst="roundRect">
            <a:avLst>
              <a:gd name="adj" fmla="val 0"/>
            </a:avLst>
          </a:prstGeom>
          <a:solidFill>
            <a:srgbClr val="FF6A00">
              <a:alpha val="8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7874000" y="2032000"/>
            <a:ext cx="3556000" cy="165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9600" b="1" i="0" u="none" strike="noStrike">
                <a:solidFill>
                  <a:srgbClr val="FF6A00"/>
                </a:solidFill>
                <a:latin typeface="Noto Sans SC"/>
                <a:ea typeface="Noto Sans SC"/>
                <a:cs typeface="Noto Sans SC"/>
                <a:sym typeface="Noto Sans SC"/>
              </a:rPr>
              <a:t>1.5</a:t>
            </a:r>
            <a:r>
              <a:rPr lang="en-US" sz="4000" b="1" i="0" u="none" strike="noStrike">
                <a:solidFill>
                  <a:srgbClr val="FF6A00"/>
                </a:solidFill>
                <a:latin typeface="Noto Sans SC"/>
                <a:ea typeface="Noto Sans SC"/>
                <a:cs typeface="Noto Sans SC"/>
                <a:sym typeface="Noto Sans SC"/>
              </a:rPr>
              <a:t>h</a:t>
            </a:r>
            <a:endParaRPr lang="en-US" sz="1100"/>
          </a:p>
        </p:txBody>
      </p:sp>
      <p:cxnSp>
        <p:nvCxnSpPr>
          <p:cNvPr id="19" name="Connector 19"/>
          <p:cNvCxnSpPr/>
          <p:nvPr/>
        </p:nvCxnSpPr>
        <p:spPr>
          <a:xfrm rot="-14323">
            <a:off x="8128013" y="3930650"/>
            <a:ext cx="3048000" cy="12700"/>
          </a:xfrm>
          <a:prstGeom prst="straightConnector1">
            <a:avLst/>
          </a:prstGeom>
          <a:solidFill>
            <a:srgbClr val="DEE0E3">
              <a:alpha val="100000"/>
            </a:srgbClr>
          </a:solidFill>
          <a:ln w="12700" cap="flat" cmpd="sng">
            <a:solidFill>
              <a:srgbClr val="FF6A00">
                <a:alpha val="30000"/>
              </a:srgbClr>
            </a:solidFill>
            <a:prstDash val="solid"/>
            <a:round/>
            <a:headEnd type="none" w="med" len="med"/>
            <a:tailEnd type="none" w="med" len="med"/>
          </a:ln>
        </p:spPr>
      </p:cxnSp>
      <p:sp>
        <p:nvSpPr>
          <p:cNvPr id="20" name="AutoShape 20"/>
          <p:cNvSpPr/>
          <p:nvPr/>
        </p:nvSpPr>
        <p:spPr>
          <a:xfrm>
            <a:off x="8001000" y="4318000"/>
            <a:ext cx="330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2000" b="1" i="0" u="none" strike="noStrike">
                <a:solidFill>
                  <a:srgbClr val="1F2937"/>
                </a:solidFill>
                <a:latin typeface="+mn-lt"/>
                <a:ea typeface="Noto Sans SC"/>
                <a:cs typeface="+mn-lt"/>
                <a:sym typeface="Noto Sans SC"/>
              </a:rPr>
              <a:t>0-100% </a:t>
            </a:r>
            <a:r>
              <a:rPr lang="en-US" altLang="zh-CN" sz="2000">
                <a:latin typeface="+mn-lt"/>
                <a:cs typeface="+mn-lt"/>
              </a:rPr>
              <a:t>Fast charging</a:t>
            </a:r>
            <a:endParaRPr lang="en-US" altLang="zh-CN" sz="2000">
              <a:latin typeface="+mn-lt"/>
              <a:cs typeface="+mn-lt"/>
            </a:endParaRPr>
          </a:p>
          <a:p>
            <a:pPr marL="0" indent="0" algn="l">
              <a:lnSpc>
                <a:spcPct val="125000"/>
              </a:lnSpc>
            </a:pPr>
            <a:r>
              <a:rPr lang="en-US" altLang="zh-CN" sz="1400" b="0" i="0" u="none" strike="noStrike">
                <a:solidFill>
                  <a:srgbClr val="4B5563"/>
                </a:solidFill>
                <a:latin typeface="+mn-lt"/>
                <a:ea typeface="Noto Sans SC"/>
                <a:cs typeface="+mn-lt"/>
                <a:sym typeface="Noto Sans SC"/>
              </a:rPr>
              <a:t>The flagship model features exclusive Turbo-Charge technology, eliminating the anxiety of waiting for power when outdoors.</a:t>
            </a:r>
            <a:endParaRPr lang="en-US" altLang="zh-CN" sz="1400" b="0" i="0" u="none" strike="noStrike">
              <a:solidFill>
                <a:srgbClr val="4B5563"/>
              </a:solidFill>
              <a:latin typeface="+mn-lt"/>
              <a:ea typeface="Noto Sans SC"/>
              <a:cs typeface="+mn-lt"/>
              <a:sym typeface="Noto Sans SC"/>
            </a:endParaRPr>
          </a:p>
        </p:txBody>
      </p:sp>
      <p:sp>
        <p:nvSpPr>
          <p:cNvPr id="21" name="AutoShape 21">
            <a:hlinkClick r:id="rId7" action="ppaction://hlinksldjump"/>
          </p:cNvPr>
          <p:cNvSpPr/>
          <p:nvPr/>
        </p:nvSpPr>
        <p:spPr>
          <a:xfrm>
            <a:off x="7874000" y="5969000"/>
            <a:ext cx="3556000" cy="571500"/>
          </a:xfrm>
          <a:prstGeom prst="roundRect">
            <a:avLst>
              <a:gd name="adj" fmla="val 0"/>
            </a:avLst>
          </a:prstGeom>
          <a:solidFill>
            <a:srgbClr val="FF6A00">
              <a:alpha val="10000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7874000" y="5969000"/>
            <a:ext cx="3556000" cy="5715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600" i="0" u="none" strike="noStrike">
                <a:solidFill>
                  <a:srgbClr val="FFFFFF"/>
                </a:solidFill>
                <a:latin typeface="+mn-lt"/>
                <a:ea typeface="Noto Sans SC"/>
                <a:cs typeface="+mn-lt"/>
                <a:sym typeface="Noto Sans SC"/>
              </a:rPr>
              <a:t>Start</a:t>
            </a:r>
            <a:endParaRPr lang="en-US" sz="1600" i="0" u="none" strike="noStrike">
              <a:solidFill>
                <a:srgbClr val="FFFFFF"/>
              </a:solidFill>
              <a:latin typeface="+mn-lt"/>
              <a:ea typeface="Noto Sans SC"/>
              <a:cs typeface="+mn-lt"/>
              <a:sym typeface="Noto Sans SC"/>
            </a:endParaRPr>
          </a:p>
        </p:txBody>
      </p:sp>
    </p:spTree>
  </p:cSld>
  <p:clrMapOvr>
    <a:masterClrMapping/>
  </p:clrMapOvr>
</p:sld>
</file>

<file path=ppt/tags/tag1.xml><?xml version="1.0" encoding="utf-8"?>
<p:tagLst xmlns:p="http://schemas.openxmlformats.org/presentationml/2006/main">
  <p:tag name="KSO_WM_DIAGRAM_VIRTUALLY_FRAME" val="{&quot;height&quot;:120,&quot;left&quot;:60,&quot;top&quot;:380,&quot;width&quot;:840}"/>
</p:tagLst>
</file>

<file path=ppt/tags/tag10.xml><?xml version="1.0" encoding="utf-8"?>
<p:tagLst xmlns:p="http://schemas.openxmlformats.org/presentationml/2006/main">
  <p:tag name="KSO_WM_DIAGRAM_VIRTUALLY_FRAME" val="{&quot;height&quot;:120,&quot;left&quot;:60,&quot;top&quot;:380,&quot;width&quot;:840}"/>
</p:tagLst>
</file>

<file path=ppt/tags/tag11.xml><?xml version="1.0" encoding="utf-8"?>
<p:tagLst xmlns:p="http://schemas.openxmlformats.org/presentationml/2006/main">
  <p:tag name="KSO_WM_DIAGRAM_VIRTUALLY_FRAME" val="{&quot;height&quot;:120,&quot;left&quot;:60,&quot;top&quot;:380,&quot;width&quot;:840}"/>
</p:tagLst>
</file>

<file path=ppt/tags/tag12.xml><?xml version="1.0" encoding="utf-8"?>
<p:tagLst xmlns:p="http://schemas.openxmlformats.org/presentationml/2006/main">
  <p:tag name="KSO_WM_DIAGRAM_VIRTUALLY_FRAME" val="{&quot;height&quot;:120,&quot;left&quot;:60,&quot;top&quot;:380,&quot;width&quot;:840}"/>
</p:tagLst>
</file>

<file path=ppt/tags/tag13.xml><?xml version="1.0" encoding="utf-8"?>
<p:tagLst xmlns:p="http://schemas.openxmlformats.org/presentationml/2006/main">
  <p:tag name="KSO_WM_DIAGRAM_VIRTUALLY_FRAME" val="{&quot;height&quot;:300,&quot;left&quot;:276,&quot;top&quot;:180,&quot;width&quot;:622}"/>
</p:tagLst>
</file>

<file path=ppt/tags/tag14.xml><?xml version="1.0" encoding="utf-8"?>
<p:tagLst xmlns:p="http://schemas.openxmlformats.org/presentationml/2006/main">
  <p:tag name="KSO_WM_DIAGRAM_VIRTUALLY_FRAME" val="{&quot;height&quot;:300,&quot;left&quot;:276,&quot;top&quot;:180,&quot;width&quot;:622}"/>
</p:tagLst>
</file>

<file path=ppt/tags/tag15.xml><?xml version="1.0" encoding="utf-8"?>
<p:tagLst xmlns:p="http://schemas.openxmlformats.org/presentationml/2006/main">
  <p:tag name="KSO_WM_DIAGRAM_VIRTUALLY_FRAME" val="{&quot;height&quot;:300,&quot;left&quot;:276,&quot;top&quot;:180,&quot;width&quot;:622}"/>
</p:tagLst>
</file>

<file path=ppt/tags/tag16.xml><?xml version="1.0" encoding="utf-8"?>
<p:tagLst xmlns:p="http://schemas.openxmlformats.org/presentationml/2006/main">
  <p:tag name="KSO_WM_DIAGRAM_VIRTUALLY_FRAME" val="{&quot;height&quot;:300,&quot;left&quot;:276,&quot;top&quot;:180,&quot;width&quot;:622}"/>
</p:tagLst>
</file>

<file path=ppt/tags/tag17.xml><?xml version="1.0" encoding="utf-8"?>
<p:tagLst xmlns:p="http://schemas.openxmlformats.org/presentationml/2006/main">
  <p:tag name="KSO_WM_DIAGRAM_VIRTUALLY_FRAME" val="{&quot;height&quot;:300,&quot;left&quot;:276,&quot;top&quot;:180,&quot;width&quot;:622}"/>
</p:tagLst>
</file>

<file path=ppt/tags/tag18.xml><?xml version="1.0" encoding="utf-8"?>
<p:tagLst xmlns:p="http://schemas.openxmlformats.org/presentationml/2006/main">
  <p:tag name="KSO_WM_DIAGRAM_VIRTUALLY_FRAME" val="{&quot;height&quot;:300,&quot;left&quot;:276,&quot;top&quot;:180,&quot;width&quot;:622}"/>
</p:tagLst>
</file>

<file path=ppt/tags/tag19.xml><?xml version="1.0" encoding="utf-8"?>
<p:tagLst xmlns:p="http://schemas.openxmlformats.org/presentationml/2006/main">
  <p:tag name="KSO_WM_DIAGRAM_VIRTUALLY_FRAME" val="{&quot;height&quot;:300,&quot;left&quot;:276,&quot;top&quot;:180,&quot;width&quot;:622}"/>
</p:tagLst>
</file>

<file path=ppt/tags/tag2.xml><?xml version="1.0" encoding="utf-8"?>
<p:tagLst xmlns:p="http://schemas.openxmlformats.org/presentationml/2006/main">
  <p:tag name="KSO_WM_DIAGRAM_VIRTUALLY_FRAME" val="{&quot;height&quot;:120,&quot;left&quot;:60,&quot;top&quot;:380,&quot;width&quot;:840}"/>
</p:tagLst>
</file>

<file path=ppt/tags/tag20.xml><?xml version="1.0" encoding="utf-8"?>
<p:tagLst xmlns:p="http://schemas.openxmlformats.org/presentationml/2006/main">
  <p:tag name="KSO_WM_DIAGRAM_VIRTUALLY_FRAME" val="{&quot;height&quot;:300,&quot;left&quot;:276,&quot;top&quot;:180,&quot;width&quot;:622}"/>
</p:tagLst>
</file>

<file path=ppt/tags/tag21.xml><?xml version="1.0" encoding="utf-8"?>
<p:tagLst xmlns:p="http://schemas.openxmlformats.org/presentationml/2006/main">
  <p:tag name="KSO_WM_DIAGRAM_VIRTUALLY_FRAME" val="{&quot;height&quot;:300,&quot;left&quot;:276,&quot;top&quot;:180,&quot;width&quot;:622}"/>
</p:tagLst>
</file>

<file path=ppt/tags/tag3.xml><?xml version="1.0" encoding="utf-8"?>
<p:tagLst xmlns:p="http://schemas.openxmlformats.org/presentationml/2006/main">
  <p:tag name="KSO_WM_DIAGRAM_VIRTUALLY_FRAME" val="{&quot;height&quot;:120,&quot;left&quot;:60,&quot;top&quot;:380,&quot;width&quot;:840}"/>
</p:tagLst>
</file>

<file path=ppt/tags/tag4.xml><?xml version="1.0" encoding="utf-8"?>
<p:tagLst xmlns:p="http://schemas.openxmlformats.org/presentationml/2006/main">
  <p:tag name="KSO_WM_DIAGRAM_VIRTUALLY_FRAME" val="{&quot;height&quot;:120,&quot;left&quot;:60,&quot;top&quot;:380,&quot;width&quot;:840}"/>
</p:tagLst>
</file>

<file path=ppt/tags/tag5.xml><?xml version="1.0" encoding="utf-8"?>
<p:tagLst xmlns:p="http://schemas.openxmlformats.org/presentationml/2006/main">
  <p:tag name="KSO_WM_DIAGRAM_VIRTUALLY_FRAME" val="{&quot;height&quot;:120,&quot;left&quot;:60,&quot;top&quot;:380,&quot;width&quot;:840}"/>
</p:tagLst>
</file>

<file path=ppt/tags/tag6.xml><?xml version="1.0" encoding="utf-8"?>
<p:tagLst xmlns:p="http://schemas.openxmlformats.org/presentationml/2006/main">
  <p:tag name="KSO_WM_DIAGRAM_VIRTUALLY_FRAME" val="{&quot;height&quot;:120,&quot;left&quot;:60,&quot;top&quot;:380,&quot;width&quot;:840}"/>
</p:tagLst>
</file>

<file path=ppt/tags/tag7.xml><?xml version="1.0" encoding="utf-8"?>
<p:tagLst xmlns:p="http://schemas.openxmlformats.org/presentationml/2006/main">
  <p:tag name="KSO_WM_DIAGRAM_VIRTUALLY_FRAME" val="{&quot;height&quot;:120,&quot;left&quot;:60,&quot;top&quot;:380,&quot;width&quot;:840}"/>
</p:tagLst>
</file>

<file path=ppt/tags/tag8.xml><?xml version="1.0" encoding="utf-8"?>
<p:tagLst xmlns:p="http://schemas.openxmlformats.org/presentationml/2006/main">
  <p:tag name="KSO_WM_DIAGRAM_VIRTUALLY_FRAME" val="{&quot;height&quot;:120,&quot;left&quot;:60,&quot;top&quot;:380,&quot;width&quot;:840}"/>
</p:tagLst>
</file>

<file path=ppt/tags/tag9.xml><?xml version="1.0" encoding="utf-8"?>
<p:tagLst xmlns:p="http://schemas.openxmlformats.org/presentationml/2006/main">
  <p:tag name="KSO_WM_DIAGRAM_VIRTUALLY_FRAME" val="{&quot;height&quot;:120,&quot;left&quot;:60,&quot;top&quot;:380,&quot;width&quot;:840}"/>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17057</Words>
  <Application>WPS 表格</Application>
  <PresentationFormat/>
  <Paragraphs>373</Paragraphs>
  <Slides>24</Slides>
  <Notes>0</Notes>
  <HiddenSlides>0</HiddenSlides>
  <MMClips>0</MMClips>
  <ScaleCrop>false</ScaleCrop>
  <HeadingPairs>
    <vt:vector size="6" baseType="variant">
      <vt:variant>
        <vt:lpstr>已用的字体</vt:lpstr>
      </vt:variant>
      <vt:variant>
        <vt:i4>16</vt:i4>
      </vt:variant>
      <vt:variant>
        <vt:lpstr>主题</vt:lpstr>
      </vt:variant>
      <vt:variant>
        <vt:i4>2</vt:i4>
      </vt:variant>
      <vt:variant>
        <vt:lpstr>幻灯片标题</vt:lpstr>
      </vt:variant>
      <vt:variant>
        <vt:i4>24</vt:i4>
      </vt:variant>
    </vt:vector>
  </HeadingPairs>
  <TitlesOfParts>
    <vt:vector size="42" baseType="lpstr">
      <vt:lpstr>Arial</vt:lpstr>
      <vt:lpstr>宋体</vt:lpstr>
      <vt:lpstr>Wingdings</vt:lpstr>
      <vt:lpstr>Arial</vt:lpstr>
      <vt:lpstr>Poppins</vt:lpstr>
      <vt:lpstr>Thonburi</vt:lpstr>
      <vt:lpstr>Noto Sans SC</vt:lpstr>
      <vt:lpstr>微软雅黑</vt:lpstr>
      <vt:lpstr>汉仪旗黑</vt:lpstr>
      <vt:lpstr>宋体</vt:lpstr>
      <vt:lpstr>Arial Unicode MS</vt:lpstr>
      <vt:lpstr>汉仪书宋二KW</vt:lpstr>
      <vt:lpstr>Noto Sans SC</vt:lpstr>
      <vt:lpstr>Poppins</vt:lpstr>
      <vt:lpstr>苹方-简</vt:lpstr>
      <vt:lpstr>宋体-简</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HAO</cp:lastModifiedBy>
  <cp:revision>207</cp:revision>
  <dcterms:created xsi:type="dcterms:W3CDTF">2026-07-23T17:51:25Z</dcterms:created>
  <dcterms:modified xsi:type="dcterms:W3CDTF">2026-07-23T17:51:25Z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{"Label":"1","ContentProducer":"001191110102MACQD9K64010000","ProduceID":"7657483237917281519","ReservedCode1":"","ContentPropagator":"","PropagateID":"","ReservedCode2":""}</vt:lpwstr>
  </property>
  <property fmtid="{D5CDD505-2E9C-101B-9397-08002B2CF9AE}" pid="3" name="ICV">
    <vt:lpwstr>1012C70662B682D988D9446AC2604626_42</vt:lpwstr>
  </property>
  <property fmtid="{D5CDD505-2E9C-101B-9397-08002B2CF9AE}" pid="4" name="KSOProductBuildVer">
    <vt:lpwstr>2052-12.1.25895.25895</vt:lpwstr>
  </property>
</Properties>
</file>